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Lst>
  <p:notesMasterIdLst>
    <p:notesMasterId r:id="rId50"/>
  </p:notesMasterIdLst>
  <p:sldIdLst>
    <p:sldId id="256" r:id="rId5"/>
    <p:sldId id="257" r:id="rId6"/>
    <p:sldId id="286" r:id="rId7"/>
    <p:sldId id="258" r:id="rId8"/>
    <p:sldId id="287" r:id="rId9"/>
    <p:sldId id="292" r:id="rId10"/>
    <p:sldId id="264" r:id="rId11"/>
    <p:sldId id="261" r:id="rId12"/>
    <p:sldId id="289" r:id="rId13"/>
    <p:sldId id="262" r:id="rId14"/>
    <p:sldId id="293" r:id="rId15"/>
    <p:sldId id="290" r:id="rId16"/>
    <p:sldId id="263" r:id="rId17"/>
    <p:sldId id="291" r:id="rId18"/>
    <p:sldId id="268" r:id="rId19"/>
    <p:sldId id="267" r:id="rId20"/>
    <p:sldId id="259" r:id="rId21"/>
    <p:sldId id="294" r:id="rId22"/>
    <p:sldId id="295" r:id="rId23"/>
    <p:sldId id="281" r:id="rId24"/>
    <p:sldId id="260" r:id="rId25"/>
    <p:sldId id="266" r:id="rId26"/>
    <p:sldId id="265" r:id="rId27"/>
    <p:sldId id="296" r:id="rId28"/>
    <p:sldId id="269" r:id="rId29"/>
    <p:sldId id="276" r:id="rId30"/>
    <p:sldId id="277" r:id="rId31"/>
    <p:sldId id="282" r:id="rId32"/>
    <p:sldId id="285" r:id="rId33"/>
    <p:sldId id="306" r:id="rId34"/>
    <p:sldId id="302" r:id="rId35"/>
    <p:sldId id="304" r:id="rId36"/>
    <p:sldId id="305" r:id="rId37"/>
    <p:sldId id="307" r:id="rId38"/>
    <p:sldId id="308" r:id="rId39"/>
    <p:sldId id="309" r:id="rId40"/>
    <p:sldId id="310" r:id="rId41"/>
    <p:sldId id="311" r:id="rId42"/>
    <p:sldId id="312" r:id="rId43"/>
    <p:sldId id="313" r:id="rId44"/>
    <p:sldId id="298" r:id="rId45"/>
    <p:sldId id="284" r:id="rId46"/>
    <p:sldId id="299" r:id="rId47"/>
    <p:sldId id="300" r:id="rId48"/>
    <p:sldId id="297"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DCBF6-F011-4077-9B50-498085597453}" type="datetimeFigureOut">
              <a:rPr lang="en-US" smtClean="0"/>
              <a:t>7/21/2022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F6C58-ED65-4841-82B5-E53D40796BFA}" type="slidenum">
              <a:rPr lang="en-US" smtClean="0"/>
              <a:t>‹#›</a:t>
            </a:fld>
            <a:endParaRPr lang="en-US"/>
          </a:p>
        </p:txBody>
      </p:sp>
    </p:spTree>
    <p:extLst>
      <p:ext uri="{BB962C8B-B14F-4D97-AF65-F5344CB8AC3E}">
        <p14:creationId xmlns:p14="http://schemas.microsoft.com/office/powerpoint/2010/main" val="1719004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AF6C58-ED65-4841-82B5-E53D40796BFA}" type="slidenum">
              <a:rPr lang="en-US" smtClean="0"/>
              <a:t>13</a:t>
            </a:fld>
            <a:endParaRPr lang="en-US"/>
          </a:p>
        </p:txBody>
      </p:sp>
    </p:spTree>
    <p:extLst>
      <p:ext uri="{BB962C8B-B14F-4D97-AF65-F5344CB8AC3E}">
        <p14:creationId xmlns:p14="http://schemas.microsoft.com/office/powerpoint/2010/main" val="2620833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AF6C58-ED65-4841-82B5-E53D40796BFA}" type="slidenum">
              <a:rPr lang="en-US" smtClean="0"/>
              <a:t>14</a:t>
            </a:fld>
            <a:endParaRPr lang="en-US"/>
          </a:p>
        </p:txBody>
      </p:sp>
    </p:spTree>
    <p:extLst>
      <p:ext uri="{BB962C8B-B14F-4D97-AF65-F5344CB8AC3E}">
        <p14:creationId xmlns:p14="http://schemas.microsoft.com/office/powerpoint/2010/main" val="2690687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D245BD-4E49-4007-8025-3676592E222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F8E0D-F0DD-41F3-8D97-DAD29DC43D54}" type="slidenum">
              <a:rPr lang="en-US" smtClean="0"/>
              <a:t>‹#›</a:t>
            </a:fld>
            <a:endParaRPr lang="en-US"/>
          </a:p>
        </p:txBody>
      </p:sp>
      <p:pic>
        <p:nvPicPr>
          <p:cNvPr id="19" name="Picture 18">
            <a:extLst>
              <a:ext uri="{FF2B5EF4-FFF2-40B4-BE49-F238E27FC236}">
                <a16:creationId xmlns:a16="http://schemas.microsoft.com/office/drawing/2014/main" id="{3829E4B5-B11A-44ED-B8AC-7686A48AB3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0"/>
            <a:ext cx="2895600" cy="1589684"/>
          </a:xfrm>
          <a:prstGeom prst="rect">
            <a:avLst/>
          </a:prstGeom>
        </p:spPr>
      </p:pic>
      <p:pic>
        <p:nvPicPr>
          <p:cNvPr id="20" name="Picture 19">
            <a:extLst>
              <a:ext uri="{FF2B5EF4-FFF2-40B4-BE49-F238E27FC236}">
                <a16:creationId xmlns:a16="http://schemas.microsoft.com/office/drawing/2014/main" id="{E422656F-CDEE-4D32-B807-EB8C44EA9BEA}"/>
              </a:ext>
            </a:extLst>
          </p:cNvPr>
          <p:cNvPicPr>
            <a:picLocks noChangeAspect="1"/>
          </p:cNvPicPr>
          <p:nvPr userDrawn="1"/>
        </p:nvPicPr>
        <p:blipFill>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98598" y="1439463"/>
            <a:ext cx="3346803" cy="4558112"/>
          </a:xfrm>
          <a:prstGeom prst="rect">
            <a:avLst/>
          </a:prstGeom>
        </p:spPr>
      </p:pic>
    </p:spTree>
    <p:extLst>
      <p:ext uri="{BB962C8B-B14F-4D97-AF65-F5344CB8AC3E}">
        <p14:creationId xmlns:p14="http://schemas.microsoft.com/office/powerpoint/2010/main" val="4112703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94A399-E70A-4AD8-83A4-2ECF65290F9A}"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B9E9A-AAB4-4A5A-9B73-5E4525C26586}" type="slidenum">
              <a:rPr lang="en-US" smtClean="0"/>
              <a:pPr/>
              <a:t>‹#›</a:t>
            </a:fld>
            <a:endParaRPr lang="en-US"/>
          </a:p>
        </p:txBody>
      </p:sp>
    </p:spTree>
    <p:extLst>
      <p:ext uri="{BB962C8B-B14F-4D97-AF65-F5344CB8AC3E}">
        <p14:creationId xmlns:p14="http://schemas.microsoft.com/office/powerpoint/2010/main" val="2113007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94A399-E70A-4AD8-83A4-2ECF65290F9A}"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B9E9A-AAB4-4A5A-9B73-5E4525C26586}"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84391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94A399-E70A-4AD8-83A4-2ECF65290F9A}"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B9E9A-AAB4-4A5A-9B73-5E4525C26586}" type="slidenum">
              <a:rPr lang="en-US" smtClean="0"/>
              <a:pPr/>
              <a:t>‹#›</a:t>
            </a:fld>
            <a:endParaRPr lang="en-US"/>
          </a:p>
        </p:txBody>
      </p:sp>
    </p:spTree>
    <p:extLst>
      <p:ext uri="{BB962C8B-B14F-4D97-AF65-F5344CB8AC3E}">
        <p14:creationId xmlns:p14="http://schemas.microsoft.com/office/powerpoint/2010/main" val="1523035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94A399-E70A-4AD8-83A4-2ECF65290F9A}"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B9E9A-AAB4-4A5A-9B73-5E4525C26586}"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93904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94A399-E70A-4AD8-83A4-2ECF65290F9A}" type="datetimeFigureOut">
              <a:rPr lang="en-US" smtClean="0"/>
              <a:pPr/>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2B9E9A-AAB4-4A5A-9B73-5E4525C26586}" type="slidenum">
              <a:rPr lang="en-US" smtClean="0"/>
              <a:pPr/>
              <a:t>‹#›</a:t>
            </a:fld>
            <a:endParaRPr lang="en-US"/>
          </a:p>
        </p:txBody>
      </p:sp>
    </p:spTree>
    <p:extLst>
      <p:ext uri="{BB962C8B-B14F-4D97-AF65-F5344CB8AC3E}">
        <p14:creationId xmlns:p14="http://schemas.microsoft.com/office/powerpoint/2010/main" val="2672313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D245BD-4E49-4007-8025-3676592E222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F8E0D-F0DD-41F3-8D97-DAD29DC43D54}" type="slidenum">
              <a:rPr lang="en-US" smtClean="0"/>
              <a:t>‹#›</a:t>
            </a:fld>
            <a:endParaRPr lang="en-US"/>
          </a:p>
        </p:txBody>
      </p:sp>
    </p:spTree>
    <p:extLst>
      <p:ext uri="{BB962C8B-B14F-4D97-AF65-F5344CB8AC3E}">
        <p14:creationId xmlns:p14="http://schemas.microsoft.com/office/powerpoint/2010/main" val="1572294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D245BD-4E49-4007-8025-3676592E222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F8E0D-F0DD-41F3-8D97-DAD29DC43D54}" type="slidenum">
              <a:rPr lang="en-US" smtClean="0"/>
              <a:t>‹#›</a:t>
            </a:fld>
            <a:endParaRPr lang="en-US"/>
          </a:p>
        </p:txBody>
      </p:sp>
    </p:spTree>
    <p:extLst>
      <p:ext uri="{BB962C8B-B14F-4D97-AF65-F5344CB8AC3E}">
        <p14:creationId xmlns:p14="http://schemas.microsoft.com/office/powerpoint/2010/main" val="312444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D245BD-4E49-4007-8025-3676592E222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F8E0D-F0DD-41F3-8D97-DAD29DC43D54}" type="slidenum">
              <a:rPr lang="en-US" smtClean="0"/>
              <a:t>‹#›</a:t>
            </a:fld>
            <a:endParaRPr lang="en-US"/>
          </a:p>
        </p:txBody>
      </p:sp>
    </p:spTree>
    <p:extLst>
      <p:ext uri="{BB962C8B-B14F-4D97-AF65-F5344CB8AC3E}">
        <p14:creationId xmlns:p14="http://schemas.microsoft.com/office/powerpoint/2010/main" val="183819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D245BD-4E49-4007-8025-3676592E2229}"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7F8E0D-F0DD-41F3-8D97-DAD29DC43D54}" type="slidenum">
              <a:rPr lang="en-US" smtClean="0"/>
              <a:t>‹#›</a:t>
            </a:fld>
            <a:endParaRPr lang="en-US"/>
          </a:p>
        </p:txBody>
      </p:sp>
    </p:spTree>
    <p:extLst>
      <p:ext uri="{BB962C8B-B14F-4D97-AF65-F5344CB8AC3E}">
        <p14:creationId xmlns:p14="http://schemas.microsoft.com/office/powerpoint/2010/main" val="2625656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D245BD-4E49-4007-8025-3676592E2229}" type="datetimeFigureOut">
              <a:rPr lang="en-US" smtClean="0"/>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F8E0D-F0DD-41F3-8D97-DAD29DC43D54}" type="slidenum">
              <a:rPr lang="en-US" smtClean="0"/>
              <a:t>‹#›</a:t>
            </a:fld>
            <a:endParaRPr lang="en-US"/>
          </a:p>
        </p:txBody>
      </p:sp>
    </p:spTree>
    <p:extLst>
      <p:ext uri="{BB962C8B-B14F-4D97-AF65-F5344CB8AC3E}">
        <p14:creationId xmlns:p14="http://schemas.microsoft.com/office/powerpoint/2010/main" val="496280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D245BD-4E49-4007-8025-3676592E2229}" type="datetimeFigureOut">
              <a:rPr lang="en-US" smtClean="0"/>
              <a:t>7/21/2022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7F8E0D-F0DD-41F3-8D97-DAD29DC43D54}" type="slidenum">
              <a:rPr lang="en-US" smtClean="0"/>
              <a:t>‹#›</a:t>
            </a:fld>
            <a:endParaRPr lang="en-US"/>
          </a:p>
        </p:txBody>
      </p:sp>
    </p:spTree>
    <p:extLst>
      <p:ext uri="{BB962C8B-B14F-4D97-AF65-F5344CB8AC3E}">
        <p14:creationId xmlns:p14="http://schemas.microsoft.com/office/powerpoint/2010/main" val="1547010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D245BD-4E49-4007-8025-3676592E2229}" type="datetimeFigureOut">
              <a:rPr lang="en-US" smtClean="0"/>
              <a:t>7/21/2022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7F8E0D-F0DD-41F3-8D97-DAD29DC43D54}" type="slidenum">
              <a:rPr lang="en-US" smtClean="0"/>
              <a:t>‹#›</a:t>
            </a:fld>
            <a:endParaRPr lang="en-US"/>
          </a:p>
        </p:txBody>
      </p:sp>
    </p:spTree>
    <p:extLst>
      <p:ext uri="{BB962C8B-B14F-4D97-AF65-F5344CB8AC3E}">
        <p14:creationId xmlns:p14="http://schemas.microsoft.com/office/powerpoint/2010/main" val="262371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D245BD-4E49-4007-8025-3676592E2229}" type="datetimeFigureOut">
              <a:rPr lang="en-US" smtClean="0"/>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7F8E0D-F0DD-41F3-8D97-DAD29DC43D54}" type="slidenum">
              <a:rPr lang="en-US" smtClean="0"/>
              <a:t>‹#›</a:t>
            </a:fld>
            <a:endParaRPr lang="en-US"/>
          </a:p>
        </p:txBody>
      </p:sp>
    </p:spTree>
    <p:extLst>
      <p:ext uri="{BB962C8B-B14F-4D97-AF65-F5344CB8AC3E}">
        <p14:creationId xmlns:p14="http://schemas.microsoft.com/office/powerpoint/2010/main" val="1901139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3D245BD-4E49-4007-8025-3676592E2229}" type="datetimeFigureOut">
              <a:rPr lang="en-US" smtClean="0"/>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F8E0D-F0DD-41F3-8D97-DAD29DC43D54}" type="slidenum">
              <a:rPr lang="en-US" smtClean="0"/>
              <a:t>‹#›</a:t>
            </a:fld>
            <a:endParaRPr lang="en-US"/>
          </a:p>
        </p:txBody>
      </p:sp>
    </p:spTree>
    <p:extLst>
      <p:ext uri="{BB962C8B-B14F-4D97-AF65-F5344CB8AC3E}">
        <p14:creationId xmlns:p14="http://schemas.microsoft.com/office/powerpoint/2010/main" val="2855617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D245BD-4E49-4007-8025-3676592E2229}" type="datetimeFigureOut">
              <a:rPr lang="en-US" smtClean="0"/>
              <a:t>7/21/2022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7F8E0D-F0DD-41F3-8D97-DAD29DC43D54}" type="slidenum">
              <a:rPr lang="en-US" smtClean="0"/>
              <a:t>‹#›</a:t>
            </a:fld>
            <a:endParaRPr lang="en-US"/>
          </a:p>
        </p:txBody>
      </p:sp>
    </p:spTree>
    <p:extLst>
      <p:ext uri="{BB962C8B-B14F-4D97-AF65-F5344CB8AC3E}">
        <p14:creationId xmlns:p14="http://schemas.microsoft.com/office/powerpoint/2010/main" val="202363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94A399-E70A-4AD8-83A4-2ECF65290F9A}" type="datetimeFigureOut">
              <a:rPr lang="en-US" smtClean="0"/>
              <a:pPr/>
              <a:t>7/21/2022</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42B9E9A-AAB4-4A5A-9B73-5E4525C26586}" type="slidenum">
              <a:rPr lang="en-US" smtClean="0"/>
              <a:pPr/>
              <a:t>‹#›</a:t>
            </a:fld>
            <a:endParaRPr lang="en-US"/>
          </a:p>
        </p:txBody>
      </p:sp>
    </p:spTree>
    <p:extLst>
      <p:ext uri="{BB962C8B-B14F-4D97-AF65-F5344CB8AC3E}">
        <p14:creationId xmlns:p14="http://schemas.microsoft.com/office/powerpoint/2010/main" val="224749398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f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dyc0.sharepoint.com/:b:/r/sites/CampusSafety/Shared%20Documents/Red-Bus-Poster.pdf?csf=1&amp;web=1&amp;e=gQCs1a" TargetMode="External"/><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hyperlink" Target="https://dyc0.sharepoint.com/:b:/r/sites/CampusSafety/Shared%20Documents/Shuttle-Stop-Info%5b1%5d.pdf?csf=1&amp;web=1&amp;e=a2Xygl"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ope.ed.gov/campussafety/#/"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00"/>
            <a:ext cx="7772400" cy="2177523"/>
          </a:xfrm>
        </p:spPr>
        <p:txBody>
          <a:bodyPr>
            <a:normAutofit fontScale="90000"/>
          </a:bodyPr>
          <a:lstStyle/>
          <a:p>
            <a:r>
              <a:rPr lang="en-US" dirty="0">
                <a:latin typeface="Arial Black" panose="020B0A04020102020204" pitchFamily="34" charset="0"/>
              </a:rPr>
              <a:t> </a:t>
            </a:r>
            <a:r>
              <a:rPr lang="en-US" sz="6600" dirty="0">
                <a:solidFill>
                  <a:schemeClr val="tx1"/>
                </a:solidFill>
                <a:latin typeface="Impact" panose="020B0806030902050204" pitchFamily="34" charset="0"/>
              </a:rPr>
              <a:t>Department</a:t>
            </a:r>
            <a:br>
              <a:rPr lang="en-US" sz="6600" dirty="0">
                <a:solidFill>
                  <a:schemeClr val="tx1"/>
                </a:solidFill>
                <a:latin typeface="Impact" panose="020B0806030902050204" pitchFamily="34" charset="0"/>
              </a:rPr>
            </a:br>
            <a:r>
              <a:rPr lang="en-US" sz="6600" dirty="0">
                <a:solidFill>
                  <a:schemeClr val="tx1"/>
                </a:solidFill>
                <a:latin typeface="Impact" panose="020B0806030902050204" pitchFamily="34" charset="0"/>
              </a:rPr>
              <a:t>of</a:t>
            </a:r>
            <a:br>
              <a:rPr lang="en-US" sz="6600" dirty="0">
                <a:solidFill>
                  <a:schemeClr val="tx1"/>
                </a:solidFill>
                <a:latin typeface="Impact" panose="020B0806030902050204" pitchFamily="34" charset="0"/>
              </a:rPr>
            </a:br>
            <a:r>
              <a:rPr lang="en-US" sz="6600" dirty="0">
                <a:solidFill>
                  <a:schemeClr val="tx1"/>
                </a:solidFill>
                <a:latin typeface="Impact" panose="020B0806030902050204" pitchFamily="34" charset="0"/>
              </a:rPr>
              <a:t>Campus Safety</a:t>
            </a:r>
          </a:p>
        </p:txBody>
      </p:sp>
      <p:sp>
        <p:nvSpPr>
          <p:cNvPr id="5" name="TextBox 4">
            <a:extLst>
              <a:ext uri="{FF2B5EF4-FFF2-40B4-BE49-F238E27FC236}">
                <a16:creationId xmlns:a16="http://schemas.microsoft.com/office/drawing/2014/main" id="{1FC9F392-B1F6-4FFF-8ADB-ED5FE3E4AED1}"/>
              </a:ext>
            </a:extLst>
          </p:cNvPr>
          <p:cNvSpPr txBox="1"/>
          <p:nvPr/>
        </p:nvSpPr>
        <p:spPr>
          <a:xfrm>
            <a:off x="838200" y="4343400"/>
            <a:ext cx="7620000" cy="830997"/>
          </a:xfrm>
          <a:prstGeom prst="rect">
            <a:avLst/>
          </a:prstGeom>
          <a:noFill/>
        </p:spPr>
        <p:txBody>
          <a:bodyPr wrap="square" rtlCol="0">
            <a:spAutoFit/>
          </a:bodyPr>
          <a:lstStyle/>
          <a:p>
            <a:pPr algn="ctr"/>
            <a:r>
              <a:rPr lang="en-US" sz="4800" dirty="0">
                <a:effectLst>
                  <a:outerShdw blurRad="38100" dist="38100" dir="2700000" algn="tl">
                    <a:srgbClr val="000000">
                      <a:alpha val="43137"/>
                    </a:srgbClr>
                  </a:outerShdw>
                </a:effectLst>
                <a:latin typeface="Monotype Corsiva" panose="03010101010201010101" pitchFamily="66" charset="0"/>
              </a:rPr>
              <a:t>“Tell Me About Campus Safety”</a:t>
            </a:r>
          </a:p>
        </p:txBody>
      </p:sp>
    </p:spTree>
    <p:extLst>
      <p:ext uri="{BB962C8B-B14F-4D97-AF65-F5344CB8AC3E}">
        <p14:creationId xmlns:p14="http://schemas.microsoft.com/office/powerpoint/2010/main" val="3232166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A59C5-DFCB-4AC9-BAE0-D099AECDD99A}"/>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4" name="TextBox 3"/>
          <p:cNvSpPr txBox="1"/>
          <p:nvPr/>
        </p:nvSpPr>
        <p:spPr>
          <a:xfrm>
            <a:off x="609600" y="1600200"/>
            <a:ext cx="6705600" cy="3508653"/>
          </a:xfrm>
          <a:prstGeom prst="rect">
            <a:avLst/>
          </a:prstGeom>
          <a:noFill/>
        </p:spPr>
        <p:txBody>
          <a:bodyPr wrap="square" rtlCol="0">
            <a:spAutoFit/>
          </a:bodyPr>
          <a:lstStyle/>
          <a:p>
            <a:r>
              <a:rPr lang="en-US" b="1" i="1" dirty="0"/>
              <a:t>RESPONSIBILITIES/ SERVICES (cont.)</a:t>
            </a:r>
            <a:endParaRPr lang="en-US" dirty="0"/>
          </a:p>
          <a:p>
            <a:pPr lvl="0"/>
            <a:endParaRPr lang="en-US" b="1" dirty="0"/>
          </a:p>
          <a:p>
            <a:pPr marL="285750" lvl="0" indent="-285750">
              <a:buFont typeface="Arial" panose="020B0604020202020204" pitchFamily="34" charset="0"/>
              <a:buChar char="•"/>
            </a:pPr>
            <a:r>
              <a:rPr lang="en-US" b="1" dirty="0"/>
              <a:t>SAFETY Escorts:</a:t>
            </a:r>
            <a:r>
              <a:rPr lang="en-US" dirty="0"/>
              <a:t> Campus Safety will escort students, staff, and guests throughout the campus and to nearby residences* 24/7. </a:t>
            </a:r>
          </a:p>
          <a:p>
            <a:pPr lvl="1"/>
            <a:r>
              <a:rPr lang="en-US" sz="1200" dirty="0"/>
              <a:t>	*Within 2 block range</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Call 716-829-7550 to request a Safety Escort anytime.** </a:t>
            </a:r>
          </a:p>
          <a:p>
            <a:pPr marL="285750" lvl="0" indent="-285750">
              <a:buFont typeface="Arial" panose="020B0604020202020204" pitchFamily="34" charset="0"/>
              <a:buChar char="•"/>
            </a:pPr>
            <a:endParaRPr lang="en-US" sz="1200" dirty="0"/>
          </a:p>
          <a:p>
            <a:pPr lvl="0"/>
            <a:r>
              <a:rPr lang="en-US" sz="1200" dirty="0"/>
              <a:t>	**Please allow 5-10 minutes before needed departure.</a:t>
            </a:r>
          </a:p>
          <a:p>
            <a:pPr marL="285750" lvl="0" indent="-285750">
              <a:buFont typeface="Arial" panose="020B0604020202020204" pitchFamily="34" charset="0"/>
              <a:buChar char="•"/>
            </a:pPr>
            <a:endParaRPr lang="en-US" dirty="0"/>
          </a:p>
          <a:p>
            <a:pPr lvl="0"/>
            <a:endParaRPr lang="en-US" dirty="0"/>
          </a:p>
          <a:p>
            <a:endParaRPr lang="en-US" dirty="0"/>
          </a:p>
        </p:txBody>
      </p:sp>
    </p:spTree>
    <p:extLst>
      <p:ext uri="{BB962C8B-B14F-4D97-AF65-F5344CB8AC3E}">
        <p14:creationId xmlns:p14="http://schemas.microsoft.com/office/powerpoint/2010/main" val="3388813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A59C5-DFCB-4AC9-BAE0-D099AECDD99A}"/>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4" name="TextBox 3"/>
          <p:cNvSpPr txBox="1"/>
          <p:nvPr/>
        </p:nvSpPr>
        <p:spPr>
          <a:xfrm>
            <a:off x="609600" y="1600200"/>
            <a:ext cx="6705600" cy="3693319"/>
          </a:xfrm>
          <a:prstGeom prst="rect">
            <a:avLst/>
          </a:prstGeom>
          <a:noFill/>
        </p:spPr>
        <p:txBody>
          <a:bodyPr wrap="square" rtlCol="0">
            <a:spAutoFit/>
          </a:bodyPr>
          <a:lstStyle/>
          <a:p>
            <a:r>
              <a:rPr lang="en-US" b="1" i="1" dirty="0"/>
              <a:t>RESPONSIBILITIES/ SERVICES (cont.)</a:t>
            </a:r>
            <a:endParaRPr lang="en-US" dirty="0"/>
          </a:p>
          <a:p>
            <a:pPr lvl="0"/>
            <a:endParaRPr lang="en-US" b="1" dirty="0"/>
          </a:p>
          <a:p>
            <a:pPr lvl="0"/>
            <a:r>
              <a:rPr lang="en-US" b="1" dirty="0"/>
              <a:t>Parking Enforcement</a:t>
            </a:r>
          </a:p>
          <a:p>
            <a:pPr marL="285750" lvl="0" indent="-285750">
              <a:buFont typeface="Arial" panose="020B0604020202020204" pitchFamily="34" charset="0"/>
              <a:buChar char="•"/>
            </a:pPr>
            <a:endParaRPr lang="en-US" b="1" dirty="0"/>
          </a:p>
          <a:p>
            <a:pPr marL="285750" lvl="0" indent="-285750">
              <a:buFont typeface="Arial" panose="020B0604020202020204" pitchFamily="34" charset="0"/>
              <a:buChar char="•"/>
            </a:pPr>
            <a:r>
              <a:rPr lang="en-US" dirty="0"/>
              <a:t>DYU and Campus Safety Maintains order and safety on campus by enforcing the University’s policies regarding parking on campus.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DYU Campus Safety Department is trained by the City of Buffalo Parking Enforcement and can issue City of Buffalo tickets for violations.</a:t>
            </a:r>
          </a:p>
          <a:p>
            <a:pPr lvl="0"/>
            <a:endParaRPr lang="en-US" dirty="0"/>
          </a:p>
          <a:p>
            <a:endParaRPr lang="en-US" dirty="0"/>
          </a:p>
        </p:txBody>
      </p:sp>
    </p:spTree>
    <p:extLst>
      <p:ext uri="{BB962C8B-B14F-4D97-AF65-F5344CB8AC3E}">
        <p14:creationId xmlns:p14="http://schemas.microsoft.com/office/powerpoint/2010/main" val="3190473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A59C5-DFCB-4AC9-BAE0-D099AECDD99A}"/>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4" name="TextBox 3"/>
          <p:cNvSpPr txBox="1"/>
          <p:nvPr/>
        </p:nvSpPr>
        <p:spPr>
          <a:xfrm>
            <a:off x="533400" y="1714674"/>
            <a:ext cx="6705600" cy="3693319"/>
          </a:xfrm>
          <a:prstGeom prst="rect">
            <a:avLst/>
          </a:prstGeom>
          <a:noFill/>
        </p:spPr>
        <p:txBody>
          <a:bodyPr wrap="square" rtlCol="0">
            <a:spAutoFit/>
          </a:bodyPr>
          <a:lstStyle/>
          <a:p>
            <a:r>
              <a:rPr lang="en-US" b="1" i="1" dirty="0"/>
              <a:t>RESPONSIBILITIES/ SERVICES (cont.)</a:t>
            </a:r>
            <a:endParaRPr lang="en-US" dirty="0"/>
          </a:p>
          <a:p>
            <a:pPr lvl="0"/>
            <a:endParaRPr lang="en-US" b="1" dirty="0"/>
          </a:p>
          <a:p>
            <a:pPr lvl="0"/>
            <a:endParaRPr lang="en-US" dirty="0"/>
          </a:p>
          <a:p>
            <a:pPr marL="285750" lvl="0" indent="-285750">
              <a:buFont typeface="Arial" panose="020B0604020202020204" pitchFamily="34" charset="0"/>
              <a:buChar char="•"/>
            </a:pPr>
            <a:r>
              <a:rPr lang="en-US" b="1" dirty="0"/>
              <a:t>Investigations: </a:t>
            </a:r>
            <a:r>
              <a:rPr lang="en-US" dirty="0"/>
              <a:t>Campus Safety investigates all criminal and non-criminal incidents, and in some instances can/will make arrests as allowed per law, in addition to relying on the Buffalo Police response as well. </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b="1" dirty="0"/>
              <a:t>Emergency Response: </a:t>
            </a:r>
            <a:r>
              <a:rPr lang="en-US" dirty="0"/>
              <a:t>The Campus Safety staff responds to all incidents requiring emergency services (police, fire, and medical) and directs them to the scene and assists as needed. </a:t>
            </a:r>
          </a:p>
          <a:p>
            <a:endParaRPr lang="en-US" dirty="0"/>
          </a:p>
        </p:txBody>
      </p:sp>
    </p:spTree>
    <p:extLst>
      <p:ext uri="{BB962C8B-B14F-4D97-AF65-F5344CB8AC3E}">
        <p14:creationId xmlns:p14="http://schemas.microsoft.com/office/powerpoint/2010/main" val="161567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FD9A9D-622D-4779-BA78-45A222045C33}"/>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8" name="Rectangle 7"/>
          <p:cNvSpPr/>
          <p:nvPr/>
        </p:nvSpPr>
        <p:spPr>
          <a:xfrm>
            <a:off x="653610" y="1574943"/>
            <a:ext cx="3994590" cy="4801314"/>
          </a:xfrm>
          <a:prstGeom prst="rect">
            <a:avLst/>
          </a:prstGeom>
        </p:spPr>
        <p:txBody>
          <a:bodyPr wrap="square">
            <a:spAutoFit/>
          </a:bodyPr>
          <a:lstStyle/>
          <a:p>
            <a:r>
              <a:rPr lang="en-US" b="1" dirty="0"/>
              <a:t>ON PATROL </a:t>
            </a:r>
            <a:endParaRPr lang="en-US" dirty="0"/>
          </a:p>
          <a:p>
            <a:pPr marL="285750" indent="-285750">
              <a:buFont typeface="Arial" panose="020B0604020202020204" pitchFamily="34" charset="0"/>
              <a:buChar char="•"/>
            </a:pPr>
            <a:r>
              <a:rPr lang="en-US" dirty="0"/>
              <a:t>Campus Safety provides a continual campus patrol (indoor and outside) 24 hours per day. All Patrol Officers are equipped with Law Enforcement caliber, encrypted Motorola radios for effective communications.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Officers patrol in vehicles, bikes and on foot. Together our patrols have built a good rapport with the surrounding community and neighbors of D’Youville.</a:t>
            </a:r>
          </a:p>
          <a:p>
            <a:pPr marL="285750" indent="-285750">
              <a:buFont typeface="Arial" panose="020B0604020202020204" pitchFamily="34" charset="0"/>
              <a:buChar char="•"/>
            </a:pPr>
            <a:endParaRPr lang="en-US" dirty="0"/>
          </a:p>
          <a:p>
            <a:endParaRPr lang="en-US" dirty="0"/>
          </a:p>
          <a:p>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1607" t="6893"/>
          <a:stretch/>
        </p:blipFill>
        <p:spPr>
          <a:xfrm>
            <a:off x="6738538" y="242373"/>
            <a:ext cx="2253062" cy="1738827"/>
          </a:xfrm>
          <a:prstGeom prst="rect">
            <a:avLst/>
          </a:prstGeom>
        </p:spPr>
      </p:pic>
      <p:pic>
        <p:nvPicPr>
          <p:cNvPr id="6" name="Picture 5">
            <a:extLst>
              <a:ext uri="{FF2B5EF4-FFF2-40B4-BE49-F238E27FC236}">
                <a16:creationId xmlns:a16="http://schemas.microsoft.com/office/drawing/2014/main" id="{438EC98F-F14A-42A2-AE31-46C927B206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77141">
            <a:off x="5538772" y="3396511"/>
            <a:ext cx="2821922" cy="3762562"/>
          </a:xfrm>
          <a:prstGeom prst="ellipse">
            <a:avLst/>
          </a:prstGeom>
          <a:ln>
            <a:noFill/>
          </a:ln>
          <a:effectLst>
            <a:softEdge rad="112500"/>
          </a:effectLst>
        </p:spPr>
      </p:pic>
      <p:pic>
        <p:nvPicPr>
          <p:cNvPr id="3" name="Picture 2">
            <a:extLst>
              <a:ext uri="{FF2B5EF4-FFF2-40B4-BE49-F238E27FC236}">
                <a16:creationId xmlns:a16="http://schemas.microsoft.com/office/drawing/2014/main" id="{07404760-666F-4BCA-BB02-60BB4F19E7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1981200"/>
            <a:ext cx="3974219" cy="24098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85294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FD9A9D-622D-4779-BA78-45A222045C33}"/>
              </a:ext>
            </a:extLst>
          </p:cNvPr>
          <p:cNvPicPr>
            <a:picLocks noChangeAspect="1"/>
          </p:cNvPicPr>
          <p:nvPr/>
        </p:nvPicPr>
        <p:blipFill>
          <a:blip r:embed="rId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8" name="Rectangle 7"/>
          <p:cNvSpPr/>
          <p:nvPr/>
        </p:nvSpPr>
        <p:spPr>
          <a:xfrm>
            <a:off x="533400" y="1524000"/>
            <a:ext cx="4114800" cy="4247317"/>
          </a:xfrm>
          <a:prstGeom prst="rect">
            <a:avLst/>
          </a:prstGeom>
        </p:spPr>
        <p:txBody>
          <a:bodyPr wrap="square">
            <a:spAutoFit/>
          </a:bodyPr>
          <a:lstStyle/>
          <a:p>
            <a:r>
              <a:rPr lang="en-US" b="1" dirty="0"/>
              <a:t>ON PATROL </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Officers patrol </a:t>
            </a:r>
            <a:r>
              <a:rPr lang="en-US" dirty="0" err="1"/>
              <a:t>D’Youville’s</a:t>
            </a:r>
            <a:r>
              <a:rPr lang="en-US" dirty="0"/>
              <a:t> urban campus, including all on-campus parking lots, surrounding perimeter streets, campus access areas, and all campus buildings.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Supervisory Officers trained on a modified Emergency Vehicle Operation Course (EVOC) are patrolling 24/7 in multiple marked Campus Safety Vehicles</a:t>
            </a:r>
          </a:p>
          <a:p>
            <a:endParaRPr lang="en-US" dirty="0"/>
          </a:p>
          <a:p>
            <a:endParaRPr lang="en-US"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1607" t="6893"/>
          <a:stretch/>
        </p:blipFill>
        <p:spPr>
          <a:xfrm>
            <a:off x="6738538" y="242373"/>
            <a:ext cx="2253062" cy="1738827"/>
          </a:xfrm>
          <a:prstGeom prst="rect">
            <a:avLst/>
          </a:prstGeom>
        </p:spPr>
      </p:pic>
      <p:pic>
        <p:nvPicPr>
          <p:cNvPr id="6" name="Picture 5">
            <a:extLst>
              <a:ext uri="{FF2B5EF4-FFF2-40B4-BE49-F238E27FC236}">
                <a16:creationId xmlns:a16="http://schemas.microsoft.com/office/drawing/2014/main" id="{438EC98F-F14A-42A2-AE31-46C927B206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77141">
            <a:off x="5538772" y="3396511"/>
            <a:ext cx="2821922" cy="3762562"/>
          </a:xfrm>
          <a:prstGeom prst="ellipse">
            <a:avLst/>
          </a:prstGeom>
          <a:ln>
            <a:noFill/>
          </a:ln>
          <a:effectLst>
            <a:softEdge rad="112500"/>
          </a:effectLst>
        </p:spPr>
      </p:pic>
      <p:pic>
        <p:nvPicPr>
          <p:cNvPr id="3" name="Picture 2">
            <a:extLst>
              <a:ext uri="{FF2B5EF4-FFF2-40B4-BE49-F238E27FC236}">
                <a16:creationId xmlns:a16="http://schemas.microsoft.com/office/drawing/2014/main" id="{07404760-666F-4BCA-BB02-60BB4F19E7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1981200"/>
            <a:ext cx="3974219" cy="24098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102455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16828F-FC30-4F12-AEA3-8F12340617CB}"/>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pic>
        <p:nvPicPr>
          <p:cNvPr id="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4096071"/>
            <a:ext cx="3695700" cy="2891543"/>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8" name="Rectangle 7"/>
          <p:cNvSpPr/>
          <p:nvPr/>
        </p:nvSpPr>
        <p:spPr>
          <a:xfrm>
            <a:off x="685800" y="1732834"/>
            <a:ext cx="5791200" cy="3416320"/>
          </a:xfrm>
          <a:prstGeom prst="rect">
            <a:avLst/>
          </a:prstGeom>
        </p:spPr>
        <p:txBody>
          <a:bodyPr wrap="square">
            <a:spAutoFit/>
          </a:bodyPr>
          <a:lstStyle/>
          <a:p>
            <a:r>
              <a:rPr lang="en-US" b="1" dirty="0"/>
              <a:t>SURVEILLANCE </a:t>
            </a:r>
            <a:endParaRPr lang="en-US" dirty="0"/>
          </a:p>
          <a:p>
            <a:endParaRPr lang="en-US" dirty="0"/>
          </a:p>
          <a:p>
            <a:pPr marL="285750" indent="-285750">
              <a:buFont typeface="Arial" panose="020B0604020202020204" pitchFamily="34" charset="0"/>
              <a:buChar char="•"/>
            </a:pPr>
            <a:r>
              <a:rPr lang="en-US" dirty="0"/>
              <a:t>In addition to active roving patrols, DYU Campus Safety utilizes and monitors over 140 advanced digital video cameras that cover the entire campus.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Campus Safety has the capability to control the PTZ cameras (pan, tilt and zoom) when needed and review previously recorded video footage when necessary. </a:t>
            </a:r>
          </a:p>
          <a:p>
            <a:r>
              <a:rPr lang="en-US" dirty="0"/>
              <a:t> </a:t>
            </a:r>
          </a:p>
        </p:txBody>
      </p:sp>
      <p:sp>
        <p:nvSpPr>
          <p:cNvPr id="2" name="Rectangle 1"/>
          <p:cNvSpPr/>
          <p:nvPr/>
        </p:nvSpPr>
        <p:spPr>
          <a:xfrm>
            <a:off x="1447800" y="4119162"/>
            <a:ext cx="4572000" cy="369332"/>
          </a:xfrm>
          <a:prstGeom prst="rect">
            <a:avLst/>
          </a:prstGeom>
        </p:spPr>
        <p:txBody>
          <a:bodyPr>
            <a:spAutoFit/>
          </a:bodyPr>
          <a:lstStyle/>
          <a:p>
            <a:r>
              <a:rPr lang="en-US" dirty="0"/>
              <a:t> </a:t>
            </a:r>
          </a:p>
        </p:txBody>
      </p:sp>
    </p:spTree>
    <p:extLst>
      <p:ext uri="{BB962C8B-B14F-4D97-AF65-F5344CB8AC3E}">
        <p14:creationId xmlns:p14="http://schemas.microsoft.com/office/powerpoint/2010/main" val="3498622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2E13DC-C443-409F-BC29-7D081A8EF896}"/>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3" name="Rectangle 2"/>
          <p:cNvSpPr/>
          <p:nvPr/>
        </p:nvSpPr>
        <p:spPr>
          <a:xfrm>
            <a:off x="609600" y="1859340"/>
            <a:ext cx="6858000" cy="2585323"/>
          </a:xfrm>
          <a:prstGeom prst="rect">
            <a:avLst/>
          </a:prstGeom>
        </p:spPr>
        <p:txBody>
          <a:bodyPr wrap="square">
            <a:spAutoFit/>
          </a:bodyPr>
          <a:lstStyle/>
          <a:p>
            <a:r>
              <a:rPr lang="en-US" b="1" dirty="0"/>
              <a:t>ACCESS CONTROL</a:t>
            </a:r>
            <a:endParaRPr lang="en-US" dirty="0"/>
          </a:p>
          <a:p>
            <a:pPr marL="285750" indent="-285750">
              <a:buFont typeface="Arial" panose="020B0604020202020204" pitchFamily="34" charset="0"/>
              <a:buChar char="•"/>
            </a:pPr>
            <a:r>
              <a:rPr lang="en-US" dirty="0"/>
              <a:t>Campus Safety oversees the Access Control System (swipe-card readers) at D’Youville and programs everyone’s DYU Campus ID cards with appropriate access for external building doors and applicable indoors areas access control is needed.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Campus Safety also monitors key video intercom systems at multiple buildings on campus 24/7:</a:t>
            </a:r>
          </a:p>
          <a:p>
            <a:r>
              <a:rPr lang="en-US" dirty="0"/>
              <a:t> </a:t>
            </a:r>
          </a:p>
        </p:txBody>
      </p:sp>
      <p:pic>
        <p:nvPicPr>
          <p:cNvPr id="5" name="Picture 4">
            <a:extLst>
              <a:ext uri="{FF2B5EF4-FFF2-40B4-BE49-F238E27FC236}">
                <a16:creationId xmlns:a16="http://schemas.microsoft.com/office/drawing/2014/main" id="{45843B60-8C52-4017-9236-C59D77EEB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962400"/>
            <a:ext cx="3810000" cy="2540000"/>
          </a:xfrm>
          <a:prstGeom prst="rect">
            <a:avLst/>
          </a:prstGeom>
        </p:spPr>
      </p:pic>
    </p:spTree>
    <p:extLst>
      <p:ext uri="{BB962C8B-B14F-4D97-AF65-F5344CB8AC3E}">
        <p14:creationId xmlns:p14="http://schemas.microsoft.com/office/powerpoint/2010/main" val="3294916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13E019-2439-4E2D-A572-A2FC19DC33AC}"/>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pic>
        <p:nvPicPr>
          <p:cNvPr id="3" name="Picture 2"/>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9305" y="3886200"/>
            <a:ext cx="419022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1500" y="1676400"/>
            <a:ext cx="6819900" cy="3139321"/>
          </a:xfrm>
          <a:prstGeom prst="rect">
            <a:avLst/>
          </a:prstGeom>
          <a:noFill/>
        </p:spPr>
        <p:txBody>
          <a:bodyPr wrap="square" rtlCol="0">
            <a:spAutoFit/>
          </a:bodyPr>
          <a:lstStyle/>
          <a:p>
            <a:r>
              <a:rPr lang="en-US" b="1" i="1" dirty="0"/>
              <a:t>TRAINING</a:t>
            </a:r>
            <a:endParaRPr lang="en-US" dirty="0"/>
          </a:p>
          <a:p>
            <a:r>
              <a:rPr lang="en-US" dirty="0"/>
              <a:t> </a:t>
            </a:r>
          </a:p>
          <a:p>
            <a:pPr marL="285750" indent="-285750">
              <a:buFont typeface="Arial" panose="020B0604020202020204" pitchFamily="34" charset="0"/>
              <a:buChar char="•"/>
            </a:pPr>
            <a:r>
              <a:rPr lang="en-US" dirty="0"/>
              <a:t>Training is provided through a number of different sources, including Allied Universal, the NYS Division of Criminal Justice Services (NY DCJS), Erie County Central Police Services/Erie County Law Enforcement Academy and other supportive Law Enforcement agencies in the Western New York area.</a:t>
            </a:r>
          </a:p>
          <a:p>
            <a:pPr marL="285750" indent="-285750">
              <a:buFont typeface="Arial" panose="020B0604020202020204" pitchFamily="34" charset="0"/>
              <a:buChar char="•"/>
            </a:pPr>
            <a:endParaRPr lang="en-US" dirty="0"/>
          </a:p>
          <a:p>
            <a:endParaRPr lang="en-US" dirty="0"/>
          </a:p>
          <a:p>
            <a:r>
              <a:rPr lang="en-US" dirty="0"/>
              <a:t> </a:t>
            </a:r>
          </a:p>
        </p:txBody>
      </p:sp>
    </p:spTree>
    <p:extLst>
      <p:ext uri="{BB962C8B-B14F-4D97-AF65-F5344CB8AC3E}">
        <p14:creationId xmlns:p14="http://schemas.microsoft.com/office/powerpoint/2010/main" val="2543837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13E019-2439-4E2D-A572-A2FC19DC33AC}"/>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pic>
        <p:nvPicPr>
          <p:cNvPr id="3" name="Picture 2"/>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9305" y="3886200"/>
            <a:ext cx="419022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1500" y="1676400"/>
            <a:ext cx="6819900" cy="2585323"/>
          </a:xfrm>
          <a:prstGeom prst="rect">
            <a:avLst/>
          </a:prstGeom>
          <a:noFill/>
        </p:spPr>
        <p:txBody>
          <a:bodyPr wrap="square" rtlCol="0">
            <a:spAutoFit/>
          </a:bodyPr>
          <a:lstStyle/>
          <a:p>
            <a:r>
              <a:rPr lang="en-US" b="1" i="1" dirty="0"/>
              <a:t>TRAINING</a:t>
            </a:r>
            <a:endParaRPr lang="en-US" dirty="0"/>
          </a:p>
          <a:p>
            <a:r>
              <a:rPr lang="en-US" dirty="0"/>
              <a:t> </a:t>
            </a:r>
          </a:p>
          <a:p>
            <a:pPr marL="285750" indent="-285750">
              <a:buFont typeface="Arial" panose="020B0604020202020204" pitchFamily="34" charset="0"/>
              <a:buChar char="•"/>
            </a:pPr>
            <a:r>
              <a:rPr lang="en-US" dirty="0"/>
              <a:t>To work as a Campus Safety Officer at DYU an applicant must pass a series of criminal background checks: locally, statewide (conducted by NYS Department of Criminal Justice Services), and nationally (FBI fingerprint analysis). </a:t>
            </a:r>
          </a:p>
          <a:p>
            <a:endParaRPr lang="en-US" dirty="0"/>
          </a:p>
          <a:p>
            <a:endParaRPr lang="en-US" dirty="0"/>
          </a:p>
          <a:p>
            <a:r>
              <a:rPr lang="en-US" dirty="0"/>
              <a:t> </a:t>
            </a:r>
          </a:p>
        </p:txBody>
      </p:sp>
    </p:spTree>
    <p:extLst>
      <p:ext uri="{BB962C8B-B14F-4D97-AF65-F5344CB8AC3E}">
        <p14:creationId xmlns:p14="http://schemas.microsoft.com/office/powerpoint/2010/main" val="140047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13E019-2439-4E2D-A572-A2FC19DC33AC}"/>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pic>
        <p:nvPicPr>
          <p:cNvPr id="3" name="Picture 2"/>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9305" y="3886200"/>
            <a:ext cx="419022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1500" y="1676400"/>
            <a:ext cx="6819900" cy="3970318"/>
          </a:xfrm>
          <a:prstGeom prst="rect">
            <a:avLst/>
          </a:prstGeom>
          <a:noFill/>
        </p:spPr>
        <p:txBody>
          <a:bodyPr wrap="square" rtlCol="0">
            <a:spAutoFit/>
          </a:bodyPr>
          <a:lstStyle/>
          <a:p>
            <a:r>
              <a:rPr lang="en-US" b="1" i="1" dirty="0"/>
              <a:t>TRAINING</a:t>
            </a:r>
            <a:endParaRPr lang="en-US" dirty="0"/>
          </a:p>
          <a:p>
            <a:r>
              <a:rPr lang="en-US" dirty="0"/>
              <a:t> </a:t>
            </a:r>
          </a:p>
          <a:p>
            <a:pPr marL="285750" indent="-285750">
              <a:buFont typeface="Arial" panose="020B0604020202020204" pitchFamily="34" charset="0"/>
              <a:buChar char="•"/>
            </a:pPr>
            <a:r>
              <a:rPr lang="en-US" dirty="0"/>
              <a:t>Officers must also pass a comprehensive drug screening test administered by an outside agency. The staff is then tested in random fashion at least once annually. Once completed, the applicant must become NYS certified as a license NYS security guard.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entails 24 hours of in-class training by a state certified instructor in which he must pass standardized exams followed by an additional 24 </a:t>
            </a:r>
            <a:r>
              <a:rPr lang="en-US" dirty="0" err="1"/>
              <a:t>hrs</a:t>
            </a:r>
            <a:r>
              <a:rPr lang="en-US" dirty="0"/>
              <a:t> in-house DYU training program by the Field Training Officer (FTO).</a:t>
            </a:r>
          </a:p>
          <a:p>
            <a:endParaRPr lang="en-US" dirty="0"/>
          </a:p>
          <a:p>
            <a:r>
              <a:rPr lang="en-US" dirty="0"/>
              <a:t> </a:t>
            </a:r>
          </a:p>
        </p:txBody>
      </p:sp>
    </p:spTree>
    <p:extLst>
      <p:ext uri="{BB962C8B-B14F-4D97-AF65-F5344CB8AC3E}">
        <p14:creationId xmlns:p14="http://schemas.microsoft.com/office/powerpoint/2010/main" val="1086651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685800" y="2133600"/>
            <a:ext cx="6858000" cy="3970318"/>
          </a:xfrm>
          <a:prstGeom prst="rect">
            <a:avLst/>
          </a:prstGeom>
          <a:noFill/>
        </p:spPr>
        <p:txBody>
          <a:bodyPr wrap="square" rtlCol="0">
            <a:spAutoFit/>
          </a:bodyPr>
          <a:lstStyle/>
          <a:p>
            <a:r>
              <a:rPr lang="en-US" b="1" i="1" u="sng" dirty="0"/>
              <a:t>D’Youville University Campus Safety Department</a:t>
            </a:r>
            <a:endParaRPr lang="en-US" dirty="0"/>
          </a:p>
          <a:p>
            <a:r>
              <a:rPr lang="en-US" dirty="0"/>
              <a:t> </a:t>
            </a:r>
          </a:p>
          <a:p>
            <a:r>
              <a:rPr lang="en-US" dirty="0"/>
              <a:t> </a:t>
            </a:r>
          </a:p>
          <a:p>
            <a:r>
              <a:rPr lang="en-US" b="1" i="1" dirty="0"/>
              <a:t>CURRENT:</a:t>
            </a:r>
            <a:endParaRPr lang="en-US" dirty="0"/>
          </a:p>
          <a:p>
            <a:pPr marL="285750" indent="-285750">
              <a:buFont typeface="Arial" panose="020B0604020202020204" pitchFamily="34" charset="0"/>
              <a:buChar char="•"/>
            </a:pPr>
            <a:r>
              <a:rPr lang="en-US" dirty="0"/>
              <a:t>D’Youville expanded it’s Department of Campus Safety in 2018, by establishing it’s own official </a:t>
            </a:r>
            <a:r>
              <a:rPr lang="en-US" b="1" dirty="0"/>
              <a:t>Department of Campus Safety (DCS)</a:t>
            </a:r>
            <a:r>
              <a:rPr lang="en-US" dirty="0"/>
              <a:t> with the first in-house hiring.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new Department is a Hybrid model like many of other Universities. This is a more professional model with a D’Youville University employee as the Administrative Director and Operational Chief.</a:t>
            </a:r>
          </a:p>
          <a:p>
            <a:endParaRPr lang="en-US" b="1" i="1"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05800" y="267633"/>
            <a:ext cx="2824203" cy="494367"/>
          </a:xfrm>
          <a:prstGeom prst="rect">
            <a:avLst/>
          </a:prstGeom>
        </p:spPr>
      </p:pic>
    </p:spTree>
    <p:extLst>
      <p:ext uri="{BB962C8B-B14F-4D97-AF65-F5344CB8AC3E}">
        <p14:creationId xmlns:p14="http://schemas.microsoft.com/office/powerpoint/2010/main" val="2065468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13E019-2439-4E2D-A572-A2FC19DC33AC}"/>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pic>
        <p:nvPicPr>
          <p:cNvPr id="3" name="Picture 2"/>
          <p:cNvPicPr>
            <a:picLocks noChangeAspect="1" noChangeArrowheads="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9305" y="3886200"/>
            <a:ext cx="419022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1500" y="1685653"/>
            <a:ext cx="6743700" cy="3693319"/>
          </a:xfrm>
          <a:prstGeom prst="rect">
            <a:avLst/>
          </a:prstGeom>
          <a:noFill/>
        </p:spPr>
        <p:txBody>
          <a:bodyPr wrap="square" rtlCol="0">
            <a:spAutoFit/>
          </a:bodyPr>
          <a:lstStyle/>
          <a:p>
            <a:r>
              <a:rPr lang="en-US" b="1" i="1" dirty="0"/>
              <a:t>TRAINING</a:t>
            </a:r>
            <a:endParaRPr lang="en-US" dirty="0"/>
          </a:p>
          <a:p>
            <a:r>
              <a:rPr lang="en-US" dirty="0"/>
              <a:t> </a:t>
            </a:r>
          </a:p>
          <a:p>
            <a:endParaRPr lang="en-US" dirty="0"/>
          </a:p>
          <a:p>
            <a:pPr marL="285750" indent="-285750">
              <a:buFont typeface="Arial" panose="020B0604020202020204" pitchFamily="34" charset="0"/>
              <a:buChar char="•"/>
            </a:pPr>
            <a:r>
              <a:rPr lang="en-US" dirty="0"/>
              <a:t>A two year NYS Security Guard license issued after the completion of an 8 hour annual recertification class. This initial training consists of the duties and functions of security, access control, emergency response, communication, and conduct.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Lieutenants &amp; Sergeants are trained by the Erie County Law Enforcement Academy through Allied Universal and are certified to carry handcuffs, and OC Spray.</a:t>
            </a:r>
          </a:p>
          <a:p>
            <a:r>
              <a:rPr lang="en-US" dirty="0"/>
              <a:t> </a:t>
            </a:r>
          </a:p>
        </p:txBody>
      </p:sp>
    </p:spTree>
    <p:extLst>
      <p:ext uri="{BB962C8B-B14F-4D97-AF65-F5344CB8AC3E}">
        <p14:creationId xmlns:p14="http://schemas.microsoft.com/office/powerpoint/2010/main" val="785821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8C5861-B56D-4C9D-AAB4-2D1593B2116A}"/>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4" name="TextBox 3"/>
          <p:cNvSpPr txBox="1"/>
          <p:nvPr/>
        </p:nvSpPr>
        <p:spPr>
          <a:xfrm>
            <a:off x="609600" y="1573325"/>
            <a:ext cx="6705600" cy="3970318"/>
          </a:xfrm>
          <a:prstGeom prst="rect">
            <a:avLst/>
          </a:prstGeom>
          <a:noFill/>
        </p:spPr>
        <p:txBody>
          <a:bodyPr wrap="square" rtlCol="0">
            <a:spAutoFit/>
          </a:bodyPr>
          <a:lstStyle/>
          <a:p>
            <a:r>
              <a:rPr lang="en-US" b="1" i="1" dirty="0"/>
              <a:t>MORE TRAINING </a:t>
            </a:r>
            <a:endParaRPr lang="en-US" dirty="0"/>
          </a:p>
          <a:p>
            <a:r>
              <a:rPr lang="en-US" dirty="0"/>
              <a:t> </a:t>
            </a:r>
          </a:p>
          <a:p>
            <a:pPr marL="285750" indent="-285750">
              <a:buFont typeface="Arial" panose="020B0604020202020204" pitchFamily="34" charset="0"/>
              <a:buChar char="•"/>
            </a:pPr>
            <a:r>
              <a:rPr lang="en-US" dirty="0"/>
              <a:t>The DYU Campus Safety Officer must then complete extensive on-the-job training at DYU and a ninety day probationary period before he becomes a permanent member of the Department.</a:t>
            </a:r>
          </a:p>
          <a:p>
            <a:endParaRPr lang="en-US" dirty="0"/>
          </a:p>
          <a:p>
            <a:pPr marL="285750" indent="-285750">
              <a:buFont typeface="Arial" panose="020B0604020202020204" pitchFamily="34" charset="0"/>
              <a:buChar char="•"/>
            </a:pPr>
            <a:r>
              <a:rPr lang="en-US" dirty="0"/>
              <a:t>Mandatory training classes are conducted year round to continually enhance the staff’s knowledge and performance. These consist of every facet of security work, concentrating on specific Campus Safety issues.  </a:t>
            </a:r>
          </a:p>
          <a:p>
            <a:endParaRPr lang="en-US" dirty="0"/>
          </a:p>
          <a:p>
            <a:pPr marL="285750" indent="-285750">
              <a:buFont typeface="Arial" panose="020B0604020202020204" pitchFamily="34" charset="0"/>
              <a:buChar char="•"/>
            </a:pPr>
            <a:r>
              <a:rPr lang="en-US" dirty="0"/>
              <a:t>100% of the staff is certified CPR-AED/First Aid with the course offered twice annually. </a:t>
            </a:r>
          </a:p>
        </p:txBody>
      </p:sp>
      <p:pic>
        <p:nvPicPr>
          <p:cNvPr id="2" name="Picture 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32779" y="5518104"/>
            <a:ext cx="3229621" cy="1184194"/>
          </a:xfrm>
          <a:prstGeom prst="rect">
            <a:avLst/>
          </a:prstGeom>
        </p:spPr>
      </p:pic>
    </p:spTree>
    <p:extLst>
      <p:ext uri="{BB962C8B-B14F-4D97-AF65-F5344CB8AC3E}">
        <p14:creationId xmlns:p14="http://schemas.microsoft.com/office/powerpoint/2010/main" val="663101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1FAB8B-13D8-4DCE-B990-F2951E58F1E6}"/>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3" name="Rectangle 2"/>
          <p:cNvSpPr/>
          <p:nvPr/>
        </p:nvSpPr>
        <p:spPr>
          <a:xfrm>
            <a:off x="533400" y="1676400"/>
            <a:ext cx="6858000" cy="3693319"/>
          </a:xfrm>
          <a:prstGeom prst="rect">
            <a:avLst/>
          </a:prstGeom>
        </p:spPr>
        <p:txBody>
          <a:bodyPr wrap="square">
            <a:spAutoFit/>
          </a:bodyPr>
          <a:lstStyle/>
          <a:p>
            <a:r>
              <a:rPr lang="en-US" b="1" dirty="0"/>
              <a:t>“IF YOU SEE SOMETHING SAY SOMETHING!” ….. and we will do something”</a:t>
            </a:r>
            <a:endParaRPr lang="en-US" dirty="0"/>
          </a:p>
          <a:p>
            <a:endParaRPr lang="en-US" dirty="0"/>
          </a:p>
          <a:p>
            <a:r>
              <a:rPr lang="en-US" dirty="0"/>
              <a:t>As adopted from Homeland Security, D’Youville Campus Safety Department advises:  </a:t>
            </a:r>
            <a:r>
              <a:rPr lang="en-US" dirty="0">
                <a:solidFill>
                  <a:srgbClr val="FF0000"/>
                </a:solidFill>
              </a:rPr>
              <a:t>“If You See Something, Say something”.  </a:t>
            </a:r>
          </a:p>
          <a:p>
            <a:endParaRPr lang="en-US" dirty="0">
              <a:solidFill>
                <a:srgbClr val="FF0000"/>
              </a:solidFill>
            </a:endParaRPr>
          </a:p>
          <a:p>
            <a:r>
              <a:rPr lang="en-US" dirty="0"/>
              <a:t>Hence, if you observe a crime, suspicious activity, or you’re reporting an emergency on or around campus please contact the main Campus Safety Dispatch Desk and follow their directives.  716-829-7550, or </a:t>
            </a:r>
            <a:r>
              <a:rPr lang="en-US" b="1" dirty="0">
                <a:solidFill>
                  <a:srgbClr val="FF0000"/>
                </a:solidFill>
              </a:rPr>
              <a:t>Emergency Line: 716-829-7777. We will respond!</a:t>
            </a:r>
          </a:p>
          <a:p>
            <a:endParaRPr lang="en-US" b="1" dirty="0">
              <a:solidFill>
                <a:srgbClr val="FF0000"/>
              </a:solidFill>
            </a:endParaRPr>
          </a:p>
          <a:p>
            <a:r>
              <a:rPr lang="en-US" dirty="0"/>
              <a:t> </a:t>
            </a:r>
          </a:p>
        </p:txBody>
      </p:sp>
      <p:pic>
        <p:nvPicPr>
          <p:cNvPr id="4098"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24" y="4709004"/>
            <a:ext cx="2616976" cy="183458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2259748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74509-D2FE-4359-8A8A-786F5CB15CE6}"/>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4" name="Rectangle 3"/>
          <p:cNvSpPr/>
          <p:nvPr/>
        </p:nvSpPr>
        <p:spPr>
          <a:xfrm>
            <a:off x="609600" y="1676400"/>
            <a:ext cx="6629400" cy="2585323"/>
          </a:xfrm>
          <a:prstGeom prst="rect">
            <a:avLst/>
          </a:prstGeom>
        </p:spPr>
        <p:txBody>
          <a:bodyPr wrap="square">
            <a:spAutoFit/>
          </a:bodyPr>
          <a:lstStyle/>
          <a:p>
            <a:r>
              <a:rPr lang="en-US" b="1" dirty="0"/>
              <a:t>COMMUNITY RELATIONS </a:t>
            </a:r>
            <a:endParaRPr lang="en-US" dirty="0"/>
          </a:p>
          <a:p>
            <a:r>
              <a:rPr lang="en-US" dirty="0"/>
              <a:t> </a:t>
            </a:r>
          </a:p>
          <a:p>
            <a:pPr marL="285750" indent="-285750">
              <a:buFont typeface="Arial" panose="020B0604020202020204" pitchFamily="34" charset="0"/>
              <a:buChar char="•"/>
            </a:pPr>
            <a:r>
              <a:rPr lang="en-US" dirty="0"/>
              <a:t>D’Youville Campus Safety Department has established strong working relationships with local law enforcement and emergency responders, including the Buffalo Police and Buffalo Fire Departments. </a:t>
            </a:r>
          </a:p>
          <a:p>
            <a:pPr marL="285750" indent="-285750">
              <a:buFont typeface="Arial" panose="020B0604020202020204" pitchFamily="34" charset="0"/>
              <a:buChar char="•"/>
            </a:pPr>
            <a:endParaRPr lang="en-US" dirty="0"/>
          </a:p>
          <a:p>
            <a:r>
              <a:rPr lang="en-US" dirty="0"/>
              <a:t> </a:t>
            </a:r>
          </a:p>
          <a:p>
            <a:r>
              <a:rPr lang="en-US" dirty="0"/>
              <a:t> </a:t>
            </a:r>
          </a:p>
        </p:txBody>
      </p:sp>
      <p:pic>
        <p:nvPicPr>
          <p:cNvPr id="3074" name="Picture 2" descr="commun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845" y="4724400"/>
            <a:ext cx="4882710" cy="1826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259748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74509-D2FE-4359-8A8A-786F5CB15CE6}"/>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4" name="Rectangle 3"/>
          <p:cNvSpPr/>
          <p:nvPr/>
        </p:nvSpPr>
        <p:spPr>
          <a:xfrm>
            <a:off x="609600" y="1676400"/>
            <a:ext cx="6629400" cy="3139321"/>
          </a:xfrm>
          <a:prstGeom prst="rect">
            <a:avLst/>
          </a:prstGeom>
        </p:spPr>
        <p:txBody>
          <a:bodyPr wrap="square">
            <a:spAutoFit/>
          </a:bodyPr>
          <a:lstStyle/>
          <a:p>
            <a:r>
              <a:rPr lang="en-US" b="1" dirty="0"/>
              <a:t>COMMUNITY RELATIONS </a:t>
            </a:r>
            <a:endParaRPr lang="en-US" dirty="0"/>
          </a:p>
          <a:p>
            <a:r>
              <a:rPr lang="en-US" dirty="0"/>
              <a:t> </a:t>
            </a:r>
          </a:p>
          <a:p>
            <a:pPr marL="285750" indent="-285750">
              <a:buFont typeface="Arial" panose="020B0604020202020204" pitchFamily="34" charset="0"/>
              <a:buChar char="•"/>
            </a:pPr>
            <a:r>
              <a:rPr lang="en-US" dirty="0"/>
              <a:t>In addition to these key partners,  we also maintain an active and positive communications with our neighbors through participation in the Community &amp; Block Club Associations and the Police Community Outreach Committees.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Effective partnerships enable the DYU Campus Safety Department to keep our campus safe and secure. </a:t>
            </a:r>
          </a:p>
          <a:p>
            <a:r>
              <a:rPr lang="en-US" dirty="0"/>
              <a:t> </a:t>
            </a:r>
          </a:p>
        </p:txBody>
      </p:sp>
      <p:pic>
        <p:nvPicPr>
          <p:cNvPr id="3074" name="Picture 2" descr="commun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6845" y="4815721"/>
            <a:ext cx="4882710" cy="1826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943048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52550" y="609600"/>
            <a:ext cx="2802951" cy="1320800"/>
          </a:xfrm>
        </p:spPr>
        <p:txBody>
          <a:bodyPr>
            <a:normAutofit/>
          </a:bodyPr>
          <a:lstStyle/>
          <a:p>
            <a:r>
              <a:rPr lang="en-US" sz="3300"/>
              <a:t>DEPARTMENT SPECIFICS</a:t>
            </a:r>
          </a:p>
        </p:txBody>
      </p:sp>
      <p:sp>
        <p:nvSpPr>
          <p:cNvPr id="3" name="Content Placeholder 2"/>
          <p:cNvSpPr>
            <a:spLocks noGrp="1"/>
          </p:cNvSpPr>
          <p:nvPr>
            <p:ph idx="1"/>
          </p:nvPr>
        </p:nvSpPr>
        <p:spPr>
          <a:xfrm>
            <a:off x="3907172" y="2160589"/>
            <a:ext cx="3048329" cy="3880773"/>
          </a:xfrm>
        </p:spPr>
        <p:txBody>
          <a:bodyPr>
            <a:normAutofit/>
          </a:bodyPr>
          <a:lstStyle/>
          <a:p>
            <a:pPr marL="0" indent="0">
              <a:lnSpc>
                <a:spcPct val="90000"/>
              </a:lnSpc>
              <a:buNone/>
            </a:pPr>
            <a:r>
              <a:rPr lang="en-US" sz="1400" u="sng"/>
              <a:t>2022 COMMAND STRUCTURE</a:t>
            </a:r>
          </a:p>
          <a:p>
            <a:pPr>
              <a:lnSpc>
                <a:spcPct val="90000"/>
              </a:lnSpc>
            </a:pPr>
            <a:r>
              <a:rPr lang="en-US" sz="1400"/>
              <a:t>Chief Keith J. Bova; </a:t>
            </a:r>
            <a:r>
              <a:rPr lang="en-US" sz="1400" err="1"/>
              <a:t>xt</a:t>
            </a:r>
            <a:r>
              <a:rPr lang="en-US" sz="1400"/>
              <a:t> 7550</a:t>
            </a:r>
          </a:p>
          <a:p>
            <a:pPr>
              <a:lnSpc>
                <a:spcPct val="90000"/>
              </a:lnSpc>
            </a:pPr>
            <a:r>
              <a:rPr lang="en-US" sz="1400"/>
              <a:t>Captain Greg Mikosz; </a:t>
            </a:r>
            <a:r>
              <a:rPr lang="en-US" sz="1400" err="1"/>
              <a:t>xt</a:t>
            </a:r>
            <a:r>
              <a:rPr lang="en-US" sz="1400"/>
              <a:t> 7550</a:t>
            </a:r>
          </a:p>
          <a:p>
            <a:pPr>
              <a:lnSpc>
                <a:spcPct val="90000"/>
              </a:lnSpc>
            </a:pPr>
            <a:r>
              <a:rPr lang="en-US" sz="1400"/>
              <a:t>Lieutenants/Shift Supervisors; </a:t>
            </a:r>
            <a:r>
              <a:rPr lang="en-US" sz="1400" err="1"/>
              <a:t>xt</a:t>
            </a:r>
            <a:r>
              <a:rPr lang="en-US" sz="1400"/>
              <a:t> 7550</a:t>
            </a:r>
          </a:p>
          <a:p>
            <a:pPr>
              <a:lnSpc>
                <a:spcPct val="90000"/>
              </a:lnSpc>
            </a:pPr>
            <a:r>
              <a:rPr lang="en-US" sz="1400"/>
              <a:t>Sergeants FTOs/SRROs: xt7550</a:t>
            </a:r>
          </a:p>
          <a:p>
            <a:pPr>
              <a:lnSpc>
                <a:spcPct val="90000"/>
              </a:lnSpc>
            </a:pPr>
            <a:r>
              <a:rPr lang="en-US" sz="1400"/>
              <a:t>Campus Safety Officer Staff</a:t>
            </a:r>
          </a:p>
          <a:p>
            <a:pPr>
              <a:lnSpc>
                <a:spcPct val="90000"/>
              </a:lnSpc>
            </a:pPr>
            <a:r>
              <a:rPr lang="en-US" sz="1400"/>
              <a:t>Student Safety Assistants</a:t>
            </a:r>
          </a:p>
          <a:p>
            <a:pPr marL="0" indent="0">
              <a:lnSpc>
                <a:spcPct val="90000"/>
              </a:lnSpc>
              <a:buNone/>
            </a:pPr>
            <a:r>
              <a:rPr lang="en-US" sz="1400"/>
              <a:t>(Includes Student Employment &amp; Federal Work Study*) </a:t>
            </a:r>
          </a:p>
          <a:p>
            <a:pPr marL="0" indent="0">
              <a:lnSpc>
                <a:spcPct val="90000"/>
              </a:lnSpc>
              <a:buNone/>
            </a:pPr>
            <a:r>
              <a:rPr lang="en-US" sz="1400"/>
              <a:t>* Students can apply to work for Campus Safety through Student Solutions/Career Services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910" r="11642"/>
          <a:stretch/>
        </p:blipFill>
        <p:spPr>
          <a:xfrm>
            <a:off x="20" y="-1"/>
            <a:ext cx="404620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9"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478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1" end="1"/>
                                            </p:txEl>
                                          </p:spTgt>
                                        </p:tgtEl>
                                      </p:cBhvr>
                                    </p:animEffect>
                                    <p:animScale>
                                      <p:cBhvr>
                                        <p:cTn id="12" dur="250" autoRev="1" fill="hold"/>
                                        <p:tgtEl>
                                          <p:spTgt spid="3">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xEl>
                                              <p:pRg st="2" end="2"/>
                                            </p:txEl>
                                          </p:spTgt>
                                        </p:tgtEl>
                                      </p:cBhvr>
                                    </p:animEffect>
                                    <p:animScale>
                                      <p:cBhvr>
                                        <p:cTn id="17" dur="250" autoRev="1" fill="hold"/>
                                        <p:tgtEl>
                                          <p:spTgt spid="3">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3">
                                            <p:txEl>
                                              <p:pRg st="3" end="3"/>
                                            </p:txEl>
                                          </p:spTgt>
                                        </p:tgtEl>
                                      </p:cBhvr>
                                    </p:animEffect>
                                    <p:animScale>
                                      <p:cBhvr>
                                        <p:cTn id="22" dur="250" autoRev="1" fill="hold"/>
                                        <p:tgtEl>
                                          <p:spTgt spid="3">
                                            <p:txEl>
                                              <p:pRg st="3" end="3"/>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3">
                                            <p:txEl>
                                              <p:pRg st="4" end="4"/>
                                            </p:txEl>
                                          </p:spTgt>
                                        </p:tgtEl>
                                      </p:cBhvr>
                                    </p:animEffect>
                                    <p:animScale>
                                      <p:cBhvr>
                                        <p:cTn id="27" dur="250" autoRev="1" fill="hold"/>
                                        <p:tgtEl>
                                          <p:spTgt spid="3">
                                            <p:txEl>
                                              <p:pRg st="4" end="4"/>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3">
                                            <p:txEl>
                                              <p:pRg st="5" end="5"/>
                                            </p:txEl>
                                          </p:spTgt>
                                        </p:tgtEl>
                                      </p:cBhvr>
                                    </p:animEffect>
                                    <p:animScale>
                                      <p:cBhvr>
                                        <p:cTn id="32" dur="250" autoRev="1" fill="hold"/>
                                        <p:tgtEl>
                                          <p:spTgt spid="3">
                                            <p:txEl>
                                              <p:pRg st="5" end="5"/>
                                            </p:txEl>
                                          </p:spTgt>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
                                            <p:txEl>
                                              <p:pRg st="6" end="6"/>
                                            </p:txEl>
                                          </p:spTgt>
                                        </p:tgtEl>
                                      </p:cBhvr>
                                    </p:animEffect>
                                    <p:animScale>
                                      <p:cBhvr>
                                        <p:cTn id="37" dur="250" autoRev="1" fill="hold"/>
                                        <p:tgtEl>
                                          <p:spTgt spid="3">
                                            <p:txEl>
                                              <p:pRg st="6" end="6"/>
                                            </p:txEl>
                                          </p:spTgt>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3">
                                            <p:txEl>
                                              <p:pRg st="7" end="7"/>
                                            </p:txEl>
                                          </p:spTgt>
                                        </p:tgtEl>
                                      </p:cBhvr>
                                    </p:animEffect>
                                    <p:animScale>
                                      <p:cBhvr>
                                        <p:cTn id="42" dur="250" autoRev="1" fill="hold"/>
                                        <p:tgtEl>
                                          <p:spTgt spid="3">
                                            <p:txEl>
                                              <p:pRg st="7" end="7"/>
                                            </p:txEl>
                                          </p:spTgt>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0" nodeType="clickEffect">
                                  <p:stCondLst>
                                    <p:cond delay="0"/>
                                  </p:stCondLst>
                                  <p:childTnLst>
                                    <p:animEffect transition="out" filter="fade">
                                      <p:cBhvr>
                                        <p:cTn id="46" dur="500" tmFilter="0, 0; .2, .5; .8, .5; 1, 0"/>
                                        <p:tgtEl>
                                          <p:spTgt spid="3">
                                            <p:txEl>
                                              <p:pRg st="8" end="8"/>
                                            </p:txEl>
                                          </p:spTgt>
                                        </p:tgtEl>
                                      </p:cBhvr>
                                    </p:animEffect>
                                    <p:animScale>
                                      <p:cBhvr>
                                        <p:cTn id="47" dur="250" autoRev="1" fill="hold"/>
                                        <p:tgtEl>
                                          <p:spTgt spid="3">
                                            <p:txEl>
                                              <p:pRg st="8" end="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SAFETY DEPARTMENT</a:t>
            </a:r>
            <a:br>
              <a:rPr lang="en-US" dirty="0"/>
            </a:br>
            <a:r>
              <a:rPr lang="en-US" sz="2400" dirty="0"/>
              <a:t>KEY FEATURE</a:t>
            </a:r>
          </a:p>
        </p:txBody>
      </p:sp>
      <p:sp>
        <p:nvSpPr>
          <p:cNvPr id="3" name="Content Placeholder 2"/>
          <p:cNvSpPr>
            <a:spLocks noGrp="1"/>
          </p:cNvSpPr>
          <p:nvPr>
            <p:ph idx="1"/>
          </p:nvPr>
        </p:nvSpPr>
        <p:spPr>
          <a:xfrm>
            <a:off x="301752" y="1828800"/>
            <a:ext cx="5108448" cy="4270248"/>
          </a:xfrm>
        </p:spPr>
        <p:txBody>
          <a:bodyPr>
            <a:normAutofit/>
          </a:bodyPr>
          <a:lstStyle/>
          <a:p>
            <a:r>
              <a:rPr lang="en-US" dirty="0"/>
              <a:t>Buffalo Police &amp; Fire Scanners are used daily by Campus Safety Department to monitor Law Enforcement &amp; Fire activity in the surrounding area! We’re listening.</a:t>
            </a:r>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3797" y="1579294"/>
            <a:ext cx="4525672" cy="4525672"/>
          </a:xfrm>
          <a:prstGeom prst="rect">
            <a:avLst/>
          </a:prstGeom>
        </p:spPr>
      </p:pic>
      <p:pic>
        <p:nvPicPr>
          <p:cNvPr id="5" name="Picture 4">
            <a:extLst>
              <a:ext uri="{FF2B5EF4-FFF2-40B4-BE49-F238E27FC236}">
                <a16:creationId xmlns:a16="http://schemas.microsoft.com/office/drawing/2014/main" id="{9F8E4DC8-7650-450E-A3AE-A6D93288CC7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7573" y="2743200"/>
            <a:ext cx="3476805" cy="3178793"/>
          </a:xfrm>
          <a:prstGeom prst="rect">
            <a:avLst/>
          </a:prstGeom>
        </p:spPr>
      </p:pic>
    </p:spTree>
    <p:extLst>
      <p:ext uri="{BB962C8B-B14F-4D97-AF65-F5344CB8AC3E}">
        <p14:creationId xmlns:p14="http://schemas.microsoft.com/office/powerpoint/2010/main" val="40033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CAMPUS SAFETY DEPARTMENT</a:t>
            </a:r>
            <a:br>
              <a:rPr lang="en-US" dirty="0"/>
            </a:br>
            <a:r>
              <a:rPr lang="en-US" sz="2400" dirty="0"/>
              <a:t>KEY FEATURE</a:t>
            </a:r>
            <a:br>
              <a:rPr lang="en-US" dirty="0"/>
            </a:br>
            <a:br>
              <a:rPr lang="en-US" dirty="0"/>
            </a:br>
            <a:endParaRPr lang="en-US" dirty="0"/>
          </a:p>
        </p:txBody>
      </p:sp>
      <p:sp>
        <p:nvSpPr>
          <p:cNvPr id="3" name="Content Placeholder 2"/>
          <p:cNvSpPr>
            <a:spLocks noGrp="1"/>
          </p:cNvSpPr>
          <p:nvPr>
            <p:ph idx="1"/>
          </p:nvPr>
        </p:nvSpPr>
        <p:spPr>
          <a:xfrm>
            <a:off x="457200" y="1828800"/>
            <a:ext cx="5108448" cy="4572000"/>
          </a:xfrm>
        </p:spPr>
        <p:txBody>
          <a:bodyPr>
            <a:normAutofit/>
          </a:bodyPr>
          <a:lstStyle/>
          <a:p>
            <a:r>
              <a:rPr lang="en-US" dirty="0"/>
              <a:t>Although all external campus doors are always locked 24/7 and are accessed only through authorized entry, DYU also has invested in a “One-Button” Campus-wide external door lockdown system</a:t>
            </a:r>
          </a:p>
          <a:p>
            <a:r>
              <a:rPr lang="en-US" dirty="0"/>
              <a:t>The “one-button” lockdown is operated and controlled by Campus Safety for use/activation during critical emergencies or for precautionary measures.</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402" r="30683"/>
          <a:stretch/>
        </p:blipFill>
        <p:spPr>
          <a:xfrm>
            <a:off x="5565648" y="3276600"/>
            <a:ext cx="2768595" cy="3396022"/>
          </a:xfrm>
          <a:prstGeom prst="rect">
            <a:avLst/>
          </a:prstGeom>
        </p:spPr>
      </p:pic>
    </p:spTree>
    <p:extLst>
      <p:ext uri="{BB962C8B-B14F-4D97-AF65-F5344CB8AC3E}">
        <p14:creationId xmlns:p14="http://schemas.microsoft.com/office/powerpoint/2010/main" val="332293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1" end="1"/>
                                            </p:txEl>
                                          </p:spTgt>
                                        </p:tgtEl>
                                      </p:cBhvr>
                                    </p:animEffect>
                                    <p:animScale>
                                      <p:cBhvr>
                                        <p:cTn id="12"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4187EA-27B9-408C-887A-15B96C6EE5A0}"/>
              </a:ext>
            </a:extLst>
          </p:cNvPr>
          <p:cNvPicPr>
            <a:picLocks noChangeAspect="1"/>
          </p:cNvPicPr>
          <p:nvPr/>
        </p:nvPicPr>
        <p:blipFill rotWithShape="1">
          <a:blip r:embed="rId2"/>
          <a:srcRect r="-2" b="13431"/>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07999" y="609600"/>
            <a:ext cx="5588001" cy="1320800"/>
          </a:xfrm>
        </p:spPr>
        <p:txBody>
          <a:bodyPr>
            <a:normAutofit fontScale="90000"/>
          </a:bodyPr>
          <a:lstStyle/>
          <a:p>
            <a:pPr>
              <a:lnSpc>
                <a:spcPct val="90000"/>
              </a:lnSpc>
            </a:pPr>
            <a:r>
              <a:rPr lang="en-US" sz="3200" dirty="0"/>
              <a:t>CAMPUS SAFETY </a:t>
            </a:r>
            <a:r>
              <a:rPr lang="en-US" sz="3200" dirty="0">
                <a:solidFill>
                  <a:schemeClr val="tx1"/>
                </a:solidFill>
              </a:rPr>
              <a:t>RO</a:t>
            </a:r>
            <a:r>
              <a:rPr lang="en-US" sz="3200" dirty="0">
                <a:solidFill>
                  <a:schemeClr val="bg1"/>
                </a:solidFill>
              </a:rPr>
              <a:t>AD PATROL</a:t>
            </a:r>
            <a:br>
              <a:rPr lang="en-US" sz="2800" dirty="0">
                <a:solidFill>
                  <a:schemeClr val="bg1"/>
                </a:solidFill>
              </a:rPr>
            </a:br>
            <a:r>
              <a:rPr lang="en-US" sz="2800" dirty="0"/>
              <a:t>“TO PROTECT AND SER</a:t>
            </a:r>
            <a:r>
              <a:rPr lang="en-US" sz="2800" dirty="0">
                <a:solidFill>
                  <a:schemeClr val="bg1"/>
                </a:solidFill>
              </a:rPr>
              <a:t>VE”</a:t>
            </a:r>
          </a:p>
        </p:txBody>
      </p:sp>
      <p:sp>
        <p:nvSpPr>
          <p:cNvPr id="3" name="Content Placeholder 2"/>
          <p:cNvSpPr>
            <a:spLocks noGrp="1"/>
          </p:cNvSpPr>
          <p:nvPr>
            <p:ph idx="1"/>
          </p:nvPr>
        </p:nvSpPr>
        <p:spPr>
          <a:xfrm>
            <a:off x="507999" y="1600200"/>
            <a:ext cx="3530600" cy="4545011"/>
          </a:xfrm>
        </p:spPr>
        <p:txBody>
          <a:bodyPr>
            <a:normAutofit fontScale="92500"/>
          </a:bodyPr>
          <a:lstStyle/>
          <a:p>
            <a:r>
              <a:rPr lang="en-US" dirty="0" err="1"/>
              <a:t>D'Youville’s</a:t>
            </a:r>
            <a:r>
              <a:rPr lang="en-US" dirty="0"/>
              <a:t> Vehicle Patrol Unit is a great tool utilized by the Campus Safety Department. </a:t>
            </a:r>
          </a:p>
          <a:p>
            <a:r>
              <a:rPr lang="en-US" dirty="0"/>
              <a:t>The marked vehicle patrols operate 24/7/365 in and around the campus community.</a:t>
            </a:r>
          </a:p>
          <a:p>
            <a:r>
              <a:rPr lang="en-US" dirty="0"/>
              <a:t>Experienced Lieutenant-level Officers have been trained on Safe Vehicle Operations courses, and a specially designed Erie County Law Enforcement Academy- “Campus Safety Emergency Vehicle Operations Course” (CSEVOC).</a:t>
            </a:r>
          </a:p>
          <a:p>
            <a:endParaRPr lang="en-US" dirty="0"/>
          </a:p>
          <a:p>
            <a:endParaRPr lang="en-US"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034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1" end="1"/>
                                            </p:txEl>
                                          </p:spTgt>
                                        </p:tgtEl>
                                      </p:cBhvr>
                                    </p:animEffect>
                                    <p:animScale>
                                      <p:cBhvr>
                                        <p:cTn id="12" dur="250" autoRev="1" fill="hold"/>
                                        <p:tgtEl>
                                          <p:spTgt spid="3">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xEl>
                                              <p:pRg st="2" end="2"/>
                                            </p:txEl>
                                          </p:spTgt>
                                        </p:tgtEl>
                                      </p:cBhvr>
                                    </p:animEffect>
                                    <p:animScale>
                                      <p:cBhvr>
                                        <p:cTn id="17"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9148CC-05AD-47BE-99DE-432359856D57}"/>
              </a:ext>
            </a:extLst>
          </p:cNvPr>
          <p:cNvPicPr>
            <a:picLocks noChangeAspect="1"/>
          </p:cNvPicPr>
          <p:nvPr/>
        </p:nvPicPr>
        <p:blipFill rotWithShape="1">
          <a:blip r:embed="rId2"/>
          <a:srcRect t="13358"/>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07999" y="609600"/>
            <a:ext cx="5740401" cy="1320800"/>
          </a:xfrm>
        </p:spPr>
        <p:txBody>
          <a:bodyPr>
            <a:normAutofit/>
          </a:bodyPr>
          <a:lstStyle/>
          <a:p>
            <a:pPr>
              <a:lnSpc>
                <a:spcPct val="90000"/>
              </a:lnSpc>
            </a:pPr>
            <a:r>
              <a:rPr lang="en-US" sz="2800" dirty="0"/>
              <a:t>CAMPUS SAFETY ROAD PATROL -</a:t>
            </a:r>
            <a:br>
              <a:rPr lang="en-US" sz="2800" dirty="0"/>
            </a:br>
            <a:r>
              <a:rPr lang="en-US" sz="2800" dirty="0"/>
              <a:t>“TO PROTECT AND SERVE”</a:t>
            </a:r>
            <a:br>
              <a:rPr lang="en-US" sz="2800" dirty="0"/>
            </a:br>
            <a:endParaRPr lang="en-US" sz="2800" dirty="0"/>
          </a:p>
        </p:txBody>
      </p:sp>
      <p:sp>
        <p:nvSpPr>
          <p:cNvPr id="3" name="Content Placeholder 2"/>
          <p:cNvSpPr>
            <a:spLocks noGrp="1"/>
          </p:cNvSpPr>
          <p:nvPr>
            <p:ph idx="1"/>
          </p:nvPr>
        </p:nvSpPr>
        <p:spPr>
          <a:xfrm>
            <a:off x="508000" y="2160589"/>
            <a:ext cx="3987800" cy="3880773"/>
          </a:xfrm>
        </p:spPr>
        <p:txBody>
          <a:bodyPr>
            <a:normAutofit/>
          </a:bodyPr>
          <a:lstStyle/>
          <a:p>
            <a:r>
              <a:rPr lang="en-US" dirty="0"/>
              <a:t>The DYU vehicle patrols are specialized to meet the needs of the DYU community with the ideal tools to get the Campus Safety job done . </a:t>
            </a:r>
          </a:p>
          <a:p>
            <a:endParaRPr lang="en-US" dirty="0"/>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421330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447800"/>
            <a:ext cx="6553200" cy="3970318"/>
          </a:xfrm>
          <a:prstGeom prst="rect">
            <a:avLst/>
          </a:prstGeom>
          <a:noFill/>
        </p:spPr>
        <p:txBody>
          <a:bodyPr wrap="square" rtlCol="0">
            <a:spAutoFit/>
          </a:bodyPr>
          <a:lstStyle/>
          <a:p>
            <a:endParaRPr lang="en-US" b="1" i="1" dirty="0"/>
          </a:p>
          <a:p>
            <a:r>
              <a:rPr lang="en-US" b="1" i="1" dirty="0"/>
              <a:t>HISTORY</a:t>
            </a:r>
          </a:p>
          <a:p>
            <a:pPr marL="285750" indent="-285750">
              <a:buFont typeface="Arial" panose="020B0604020202020204" pitchFamily="34" charset="0"/>
              <a:buChar char="•"/>
            </a:pPr>
            <a:r>
              <a:rPr lang="en-US" dirty="0"/>
              <a:t>In the 1980’s DYU began contracting security coverage and is currently contracting with Allied Universal as the University’s Campus Safety provider for Officers, training and licensing.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Allied Universal (Legacy US Security Associates) is the largest security company in Western New York.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Allied Universal provides thorough background checks, drug screening, inspection spot checks, and 24/7 monitoring for DYU and all its clients. </a:t>
            </a:r>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86200" y="5418118"/>
            <a:ext cx="2824203" cy="494367"/>
          </a:xfrm>
          <a:prstGeom prst="rect">
            <a:avLst/>
          </a:prstGeom>
        </p:spPr>
      </p:pic>
    </p:spTree>
    <p:extLst>
      <p:ext uri="{BB962C8B-B14F-4D97-AF65-F5344CB8AC3E}">
        <p14:creationId xmlns:p14="http://schemas.microsoft.com/office/powerpoint/2010/main" val="673256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621704-BBE8-4194-BF95-BFE62E400D08}"/>
              </a:ext>
            </a:extLst>
          </p:cNvPr>
          <p:cNvPicPr>
            <a:picLocks noChangeAspect="1"/>
          </p:cNvPicPr>
          <p:nvPr/>
        </p:nvPicPr>
        <p:blipFill rotWithShape="1">
          <a:blip r:embed="rId2"/>
          <a:srcRect r="-2" b="13431"/>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Content Placeholder 2"/>
          <p:cNvSpPr>
            <a:spLocks noGrp="1"/>
          </p:cNvSpPr>
          <p:nvPr>
            <p:ph idx="1"/>
          </p:nvPr>
        </p:nvSpPr>
        <p:spPr>
          <a:xfrm>
            <a:off x="508000" y="2160589"/>
            <a:ext cx="2888342" cy="3880773"/>
          </a:xfrm>
        </p:spPr>
        <p:txBody>
          <a:bodyPr>
            <a:normAutofit/>
          </a:bodyPr>
          <a:lstStyle/>
          <a:p>
            <a:r>
              <a:rPr lang="en-US" dirty="0"/>
              <a:t>Our vehicles are equipped with first-responder kits, mobile AEDs, roadside emergency and assistance tools for handling any condition and situation to help anyone in need– student, staff, faculty or community neighbor. </a:t>
            </a:r>
          </a:p>
          <a:p>
            <a:endParaRPr lang="en-US" dirty="0"/>
          </a:p>
          <a:p>
            <a:endParaRPr lang="en-US" dirty="0"/>
          </a:p>
        </p:txBody>
      </p:sp>
      <p:sp>
        <p:nvSpPr>
          <p:cNvPr id="2" name="Title 1"/>
          <p:cNvSpPr>
            <a:spLocks noGrp="1"/>
          </p:cNvSpPr>
          <p:nvPr>
            <p:ph type="title"/>
          </p:nvPr>
        </p:nvSpPr>
        <p:spPr>
          <a:xfrm>
            <a:off x="473364" y="304800"/>
            <a:ext cx="3302001" cy="1320800"/>
          </a:xfrm>
        </p:spPr>
        <p:txBody>
          <a:bodyPr>
            <a:normAutofit fontScale="90000"/>
          </a:bodyPr>
          <a:lstStyle/>
          <a:p>
            <a:pPr>
              <a:lnSpc>
                <a:spcPct val="90000"/>
              </a:lnSpc>
            </a:pPr>
            <a:r>
              <a:rPr lang="en-US" sz="2800" dirty="0"/>
              <a:t>CAMPUS SAFETY ROAD PATROL -</a:t>
            </a:r>
            <a:br>
              <a:rPr lang="en-US" sz="2800" dirty="0"/>
            </a:br>
            <a:r>
              <a:rPr lang="en-US" sz="2800" dirty="0"/>
              <a:t>“TO PROTECT AND SERVE”</a:t>
            </a:r>
            <a:br>
              <a:rPr lang="en-US" sz="2800" dirty="0"/>
            </a:br>
            <a:endParaRPr lang="en-US" sz="2800"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166058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4A329E-6FFE-497C-9E1D-1E7608F38BCE}"/>
              </a:ext>
            </a:extLst>
          </p:cNvPr>
          <p:cNvPicPr>
            <a:picLocks noChangeAspect="1"/>
          </p:cNvPicPr>
          <p:nvPr/>
        </p:nvPicPr>
        <p:blipFill rotWithShape="1">
          <a:blip r:embed="rId2">
            <a:extLst>
              <a:ext uri="{28A0092B-C50C-407E-A947-70E740481C1C}">
                <a14:useLocalDpi xmlns:a14="http://schemas.microsoft.com/office/drawing/2010/main" val="0"/>
              </a:ext>
            </a:extLst>
          </a:blip>
          <a:srcRect l="21296" r="26071" b="-1"/>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07999" y="609600"/>
            <a:ext cx="2888343" cy="1320800"/>
          </a:xfrm>
        </p:spPr>
        <p:txBody>
          <a:bodyPr>
            <a:normAutofit/>
          </a:bodyPr>
          <a:lstStyle/>
          <a:p>
            <a:pPr>
              <a:lnSpc>
                <a:spcPct val="90000"/>
              </a:lnSpc>
            </a:pPr>
            <a:r>
              <a:rPr lang="en-US" sz="2800"/>
              <a:t>CAMPUS SAFETY ROAD PATROL</a:t>
            </a:r>
          </a:p>
        </p:txBody>
      </p:sp>
      <p:sp>
        <p:nvSpPr>
          <p:cNvPr id="3" name="Content Placeholder 2"/>
          <p:cNvSpPr>
            <a:spLocks noGrp="1"/>
          </p:cNvSpPr>
          <p:nvPr>
            <p:ph idx="1"/>
          </p:nvPr>
        </p:nvSpPr>
        <p:spPr>
          <a:xfrm>
            <a:off x="508000" y="2160589"/>
            <a:ext cx="3454400" cy="3880773"/>
          </a:xfrm>
        </p:spPr>
        <p:txBody>
          <a:bodyPr>
            <a:normAutofit/>
          </a:bodyPr>
          <a:lstStyle/>
          <a:p>
            <a:pPr>
              <a:lnSpc>
                <a:spcPct val="90000"/>
              </a:lnSpc>
            </a:pPr>
            <a:r>
              <a:rPr lang="en-US" sz="1700" dirty="0"/>
              <a:t>The marked patrol vehicle is a strong deterrent for any potential wrong doing in the findings its way onto the campus. </a:t>
            </a:r>
            <a:r>
              <a:rPr lang="en-US" sz="1700" dirty="0" err="1"/>
              <a:t>D’Youville’s</a:t>
            </a:r>
            <a:r>
              <a:rPr lang="en-US" sz="1700" dirty="0"/>
              <a:t> Police interceptor Utility vehicle is fully equipped to provide high visibility while providing unparalleled vigilance for the safety and security of the D’Youville campus and surrounding community.</a:t>
            </a:r>
          </a:p>
          <a:p>
            <a:pPr>
              <a:lnSpc>
                <a:spcPct val="90000"/>
              </a:lnSpc>
            </a:pPr>
            <a:endParaRPr lang="en-US" sz="1700" dirty="0"/>
          </a:p>
          <a:p>
            <a:pPr>
              <a:lnSpc>
                <a:spcPct val="90000"/>
              </a:lnSpc>
            </a:pPr>
            <a:endParaRPr lang="en-US" sz="1700" dirty="0"/>
          </a:p>
        </p:txBody>
      </p:sp>
      <p:cxnSp>
        <p:nvCxnSpPr>
          <p:cNvPr id="50" name="Straight Connector 2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3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26550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67833" y="609600"/>
            <a:ext cx="3585567" cy="1320800"/>
          </a:xfrm>
        </p:spPr>
        <p:txBody>
          <a:bodyPr anchor="ctr">
            <a:normAutofit/>
          </a:bodyPr>
          <a:lstStyle/>
          <a:p>
            <a:pPr>
              <a:lnSpc>
                <a:spcPct val="90000"/>
              </a:lnSpc>
            </a:pPr>
            <a:r>
              <a:rPr lang="en-US" sz="2800"/>
              <a:t>CAMPUS SAFETY ROAD PATROL</a:t>
            </a:r>
          </a:p>
        </p:txBody>
      </p:sp>
      <p:sp>
        <p:nvSpPr>
          <p:cNvPr id="3" name="Content Placeholder 2"/>
          <p:cNvSpPr>
            <a:spLocks noGrp="1"/>
          </p:cNvSpPr>
          <p:nvPr>
            <p:ph idx="1"/>
          </p:nvPr>
        </p:nvSpPr>
        <p:spPr>
          <a:xfrm>
            <a:off x="4397106" y="2160589"/>
            <a:ext cx="3222894" cy="4316411"/>
          </a:xfrm>
        </p:spPr>
        <p:txBody>
          <a:bodyPr>
            <a:normAutofit/>
          </a:bodyPr>
          <a:lstStyle/>
          <a:p>
            <a:pPr>
              <a:lnSpc>
                <a:spcPct val="90000"/>
              </a:lnSpc>
            </a:pPr>
            <a:r>
              <a:rPr lang="en-US" sz="1400" dirty="0"/>
              <a:t>The vehicle patrol is a tactical response unit that is fully outfitted to be able to respond quickly to any incident in and around campus with high visibility and a fast response time.</a:t>
            </a:r>
          </a:p>
          <a:p>
            <a:pPr>
              <a:lnSpc>
                <a:spcPct val="90000"/>
              </a:lnSpc>
            </a:pPr>
            <a:endParaRPr lang="en-US" sz="1400" dirty="0"/>
          </a:p>
          <a:p>
            <a:pPr>
              <a:lnSpc>
                <a:spcPct val="90000"/>
              </a:lnSpc>
            </a:pPr>
            <a:r>
              <a:rPr lang="en-US" sz="1400" dirty="0"/>
              <a:t>Within the patrol jurisdiction acting within parameters of applicable laws, certified Officers are able to maintain order and enforce College  polices and laws when necessary.  </a:t>
            </a:r>
          </a:p>
          <a:p>
            <a:pPr>
              <a:lnSpc>
                <a:spcPct val="90000"/>
              </a:lnSpc>
            </a:pPr>
            <a:endParaRPr lang="en-US" sz="1400" dirty="0"/>
          </a:p>
          <a:p>
            <a:pPr>
              <a:lnSpc>
                <a:spcPct val="90000"/>
              </a:lnSpc>
            </a:pPr>
            <a:endParaRPr lang="en-US" sz="1400" dirty="0"/>
          </a:p>
        </p:txBody>
      </p:sp>
      <p:pic>
        <p:nvPicPr>
          <p:cNvPr id="6" name="Picture 5">
            <a:extLst>
              <a:ext uri="{FF2B5EF4-FFF2-40B4-BE49-F238E27FC236}">
                <a16:creationId xmlns:a16="http://schemas.microsoft.com/office/drawing/2014/main" id="{D4EF4F6B-04E1-4AB5-A7FA-331D65DA4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014" y="1524560"/>
            <a:ext cx="5062993" cy="3797245"/>
          </a:xfrm>
          <a:prstGeom prst="ellipse">
            <a:avLst/>
          </a:prstGeom>
          <a:ln>
            <a:noFill/>
          </a:ln>
          <a:effectLst>
            <a:softEdge rad="112500"/>
          </a:effectLst>
        </p:spPr>
      </p:pic>
    </p:spTree>
    <p:extLst>
      <p:ext uri="{BB962C8B-B14F-4D97-AF65-F5344CB8AC3E}">
        <p14:creationId xmlns:p14="http://schemas.microsoft.com/office/powerpoint/2010/main" val="380780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FA5A6E-AE82-4D29-8C43-8F1C889CFFFE}"/>
              </a:ext>
            </a:extLst>
          </p:cNvPr>
          <p:cNvPicPr>
            <a:picLocks noChangeAspect="1"/>
          </p:cNvPicPr>
          <p:nvPr/>
        </p:nvPicPr>
        <p:blipFill rotWithShape="1">
          <a:blip r:embed="rId2">
            <a:extLst>
              <a:ext uri="{28A0092B-C50C-407E-A947-70E740481C1C}">
                <a14:useLocalDpi xmlns:a14="http://schemas.microsoft.com/office/drawing/2010/main" val="0"/>
              </a:ext>
            </a:extLst>
          </a:blip>
          <a:srcRect t="9958" r="-2" b="3472"/>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07999" y="609600"/>
            <a:ext cx="2888343" cy="1320800"/>
          </a:xfrm>
        </p:spPr>
        <p:txBody>
          <a:bodyPr>
            <a:normAutofit/>
          </a:bodyPr>
          <a:lstStyle/>
          <a:p>
            <a:pPr>
              <a:lnSpc>
                <a:spcPct val="90000"/>
              </a:lnSpc>
            </a:pPr>
            <a:r>
              <a:rPr lang="en-US" sz="2800"/>
              <a:t>CAMPUS SAFETY ROAD PATROL</a:t>
            </a:r>
          </a:p>
        </p:txBody>
      </p:sp>
      <p:sp>
        <p:nvSpPr>
          <p:cNvPr id="3" name="Content Placeholder 2"/>
          <p:cNvSpPr>
            <a:spLocks noGrp="1"/>
          </p:cNvSpPr>
          <p:nvPr>
            <p:ph idx="1"/>
          </p:nvPr>
        </p:nvSpPr>
        <p:spPr>
          <a:xfrm>
            <a:off x="508000" y="2160589"/>
            <a:ext cx="2888342" cy="3880773"/>
          </a:xfrm>
        </p:spPr>
        <p:txBody>
          <a:bodyPr>
            <a:normAutofit/>
          </a:bodyPr>
          <a:lstStyle/>
          <a:p>
            <a:pPr>
              <a:lnSpc>
                <a:spcPct val="90000"/>
              </a:lnSpc>
            </a:pPr>
            <a:r>
              <a:rPr lang="en-US"/>
              <a:t>The patrol unit works hand in hand with the Buffalo Police on a variety of service calls in the area on or near the D’Youville campus. Providing this support not only establish good working relationships with other First Responders but it services the West Side area in which D’Youville is integrated in. </a:t>
            </a:r>
          </a:p>
          <a:p>
            <a:pPr>
              <a:lnSpc>
                <a:spcPct val="90000"/>
              </a:lnSpc>
            </a:pPr>
            <a:endParaRPr lang="en-US"/>
          </a:p>
          <a:p>
            <a:pPr>
              <a:lnSpc>
                <a:spcPct val="90000"/>
              </a:lnSpc>
            </a:pPr>
            <a:endParaRPr lang="en-US"/>
          </a:p>
        </p:txBody>
      </p:sp>
      <p:cxnSp>
        <p:nvCxnSpPr>
          <p:cNvPr id="14"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683342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06C9EE-65E6-47DB-B3E4-FA226626BC66}"/>
              </a:ext>
            </a:extLst>
          </p:cNvPr>
          <p:cNvPicPr>
            <a:picLocks noChangeAspect="1"/>
          </p:cNvPicPr>
          <p:nvPr/>
        </p:nvPicPr>
        <p:blipFill rotWithShape="1">
          <a:blip r:embed="rId2"/>
          <a:srcRect l="40496" r="37195" b="1"/>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07999" y="609600"/>
            <a:ext cx="2888343" cy="1320800"/>
          </a:xfrm>
        </p:spPr>
        <p:txBody>
          <a:bodyPr>
            <a:normAutofit/>
          </a:bodyPr>
          <a:lstStyle/>
          <a:p>
            <a:pPr>
              <a:lnSpc>
                <a:spcPct val="90000"/>
              </a:lnSpc>
            </a:pPr>
            <a:r>
              <a:rPr lang="en-US" sz="2500" dirty="0"/>
              <a:t>CAMPUS SAFETY ROAD PATROL-</a:t>
            </a:r>
            <a:br>
              <a:rPr lang="en-US" sz="2500" dirty="0"/>
            </a:br>
            <a:r>
              <a:rPr lang="en-US" sz="2500" dirty="0"/>
              <a:t>FORD TELEMATICS</a:t>
            </a:r>
          </a:p>
        </p:txBody>
      </p:sp>
      <p:sp>
        <p:nvSpPr>
          <p:cNvPr id="3" name="Content Placeholder 2"/>
          <p:cNvSpPr>
            <a:spLocks noGrp="1"/>
          </p:cNvSpPr>
          <p:nvPr>
            <p:ph idx="1"/>
          </p:nvPr>
        </p:nvSpPr>
        <p:spPr>
          <a:xfrm>
            <a:off x="508000" y="2160589"/>
            <a:ext cx="3454400" cy="3880773"/>
          </a:xfrm>
        </p:spPr>
        <p:txBody>
          <a:bodyPr>
            <a:normAutofit/>
          </a:bodyPr>
          <a:lstStyle/>
          <a:p>
            <a:pPr>
              <a:lnSpc>
                <a:spcPct val="90000"/>
              </a:lnSpc>
            </a:pPr>
            <a:r>
              <a:rPr lang="en-US" dirty="0"/>
              <a:t>Every new Ford Police Interceptor Utility comes with a built-in Ford modem and for working with the new  Ford Telematics system* Fuel savings, CO2 emissions, vehicle health and more – this simple-to-use yet powerful tool delivers manufacturer-grade information, insights and solutions right to your fingertips. </a:t>
            </a:r>
          </a:p>
          <a:p>
            <a:pPr>
              <a:lnSpc>
                <a:spcPct val="90000"/>
              </a:lnSpc>
            </a:pPr>
            <a:endParaRPr lang="en-US" dirty="0"/>
          </a:p>
          <a:p>
            <a:pPr>
              <a:lnSpc>
                <a:spcPct val="90000"/>
              </a:lnSpc>
            </a:pPr>
            <a:endParaRPr lang="en-US" dirty="0"/>
          </a:p>
        </p:txBody>
      </p:sp>
    </p:spTree>
    <p:extLst>
      <p:ext uri="{BB962C8B-B14F-4D97-AF65-F5344CB8AC3E}">
        <p14:creationId xmlns:p14="http://schemas.microsoft.com/office/powerpoint/2010/main" val="4002721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CE92DF-1221-448F-859C-D199E4017ED9}"/>
              </a:ext>
            </a:extLst>
          </p:cNvPr>
          <p:cNvPicPr>
            <a:picLocks noChangeAspect="1"/>
          </p:cNvPicPr>
          <p:nvPr/>
        </p:nvPicPr>
        <p:blipFill>
          <a:blip r:embed="rId2"/>
          <a:stretch>
            <a:fillRect/>
          </a:stretch>
        </p:blipFill>
        <p:spPr>
          <a:xfrm>
            <a:off x="177209" y="990600"/>
            <a:ext cx="6866862" cy="3810000"/>
          </a:xfrm>
          <a:prstGeom prst="rect">
            <a:avLst/>
          </a:prstGeom>
        </p:spPr>
      </p:pic>
      <p:sp>
        <p:nvSpPr>
          <p:cNvPr id="2" name="Title 1"/>
          <p:cNvSpPr>
            <a:spLocks noGrp="1"/>
          </p:cNvSpPr>
          <p:nvPr>
            <p:ph type="title"/>
          </p:nvPr>
        </p:nvSpPr>
        <p:spPr>
          <a:xfrm>
            <a:off x="381000" y="179389"/>
            <a:ext cx="8763000" cy="1320800"/>
          </a:xfrm>
        </p:spPr>
        <p:txBody>
          <a:bodyPr>
            <a:normAutofit/>
          </a:bodyPr>
          <a:lstStyle/>
          <a:p>
            <a:pPr>
              <a:lnSpc>
                <a:spcPct val="90000"/>
              </a:lnSpc>
            </a:pPr>
            <a:r>
              <a:rPr lang="en-US" sz="2800" dirty="0"/>
              <a:t>CAMPUS SAFETY ROAD PATROL-</a:t>
            </a:r>
            <a:br>
              <a:rPr lang="en-US" sz="2800" dirty="0"/>
            </a:br>
            <a:r>
              <a:rPr lang="en-US" sz="2800" dirty="0"/>
              <a:t>FORD TELEMATICS</a:t>
            </a:r>
          </a:p>
        </p:txBody>
      </p:sp>
      <p:sp>
        <p:nvSpPr>
          <p:cNvPr id="3" name="Content Placeholder 2"/>
          <p:cNvSpPr>
            <a:spLocks noGrp="1"/>
          </p:cNvSpPr>
          <p:nvPr>
            <p:ph idx="1"/>
          </p:nvPr>
        </p:nvSpPr>
        <p:spPr>
          <a:xfrm>
            <a:off x="3276600" y="2489994"/>
            <a:ext cx="4627228" cy="4621211"/>
          </a:xfrm>
        </p:spPr>
        <p:txBody>
          <a:bodyPr>
            <a:normAutofit/>
          </a:bodyPr>
          <a:lstStyle/>
          <a:p>
            <a:r>
              <a:rPr lang="en-US" dirty="0"/>
              <a:t>Through Ford Telematics, DYU Campus Safety  can monitor patrol fleet with GPS tracking and geofencing, get live vehicle health alerts to plan and limit downtime, set reminders for vehicle service, analyze driver behavior, and help manage fuel usage to potentially reduce costs </a:t>
            </a:r>
          </a:p>
          <a:p>
            <a:endParaRPr lang="en-US" dirty="0"/>
          </a:p>
          <a:p>
            <a:endParaRPr lang="en-US" dirty="0"/>
          </a:p>
        </p:txBody>
      </p:sp>
    </p:spTree>
    <p:extLst>
      <p:ext uri="{BB962C8B-B14F-4D97-AF65-F5344CB8AC3E}">
        <p14:creationId xmlns:p14="http://schemas.microsoft.com/office/powerpoint/2010/main" val="1674094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B277B-4130-4B23-9FE3-83CC066B7ECC}"/>
              </a:ext>
            </a:extLst>
          </p:cNvPr>
          <p:cNvPicPr>
            <a:picLocks noChangeAspect="1"/>
          </p:cNvPicPr>
          <p:nvPr/>
        </p:nvPicPr>
        <p:blipFill rotWithShape="1">
          <a:blip r:embed="rId2"/>
          <a:srcRect t="16123" r="1" b="5678"/>
          <a:stretch/>
        </p:blipFill>
        <p:spPr>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p:cNvSpPr>
            <a:spLocks noGrp="1"/>
          </p:cNvSpPr>
          <p:nvPr>
            <p:ph type="title"/>
          </p:nvPr>
        </p:nvSpPr>
        <p:spPr>
          <a:xfrm>
            <a:off x="507999" y="609600"/>
            <a:ext cx="2888343" cy="1320800"/>
          </a:xfrm>
        </p:spPr>
        <p:txBody>
          <a:bodyPr>
            <a:normAutofit/>
          </a:bodyPr>
          <a:lstStyle/>
          <a:p>
            <a:pPr>
              <a:lnSpc>
                <a:spcPct val="90000"/>
              </a:lnSpc>
            </a:pPr>
            <a:r>
              <a:rPr lang="en-US" sz="2800"/>
              <a:t>CAMPUS SAFETY BIKE PATROL</a:t>
            </a:r>
          </a:p>
        </p:txBody>
      </p:sp>
      <p:sp>
        <p:nvSpPr>
          <p:cNvPr id="3" name="Content Placeholder 2"/>
          <p:cNvSpPr>
            <a:spLocks noGrp="1"/>
          </p:cNvSpPr>
          <p:nvPr>
            <p:ph idx="1"/>
          </p:nvPr>
        </p:nvSpPr>
        <p:spPr>
          <a:xfrm>
            <a:off x="508000" y="2160589"/>
            <a:ext cx="2888342" cy="3880773"/>
          </a:xfrm>
        </p:spPr>
        <p:txBody>
          <a:bodyPr>
            <a:normAutofit/>
          </a:bodyPr>
          <a:lstStyle/>
          <a:p>
            <a:r>
              <a:rPr lang="en-US" dirty="0"/>
              <a:t>Campus Safety Department utilizes a tactical Bike Patrol Unit. </a:t>
            </a:r>
          </a:p>
          <a:p>
            <a:r>
              <a:rPr lang="en-US" dirty="0"/>
              <a:t>Used Heavily as a tactical unit and a big deterrent against crime in area.</a:t>
            </a:r>
          </a:p>
        </p:txBody>
      </p:sp>
      <p:cxnSp>
        <p:nvCxnSpPr>
          <p:cNvPr id="12"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71988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1" end="1"/>
                                            </p:txEl>
                                          </p:spTgt>
                                        </p:tgtEl>
                                      </p:cBhvr>
                                    </p:animEffect>
                                    <p:animScale>
                                      <p:cBhvr>
                                        <p:cTn id="12"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SAFETY BIKE PATROL</a:t>
            </a:r>
          </a:p>
        </p:txBody>
      </p:sp>
      <p:sp>
        <p:nvSpPr>
          <p:cNvPr id="3" name="Content Placeholder 2"/>
          <p:cNvSpPr>
            <a:spLocks noGrp="1"/>
          </p:cNvSpPr>
          <p:nvPr>
            <p:ph idx="1"/>
          </p:nvPr>
        </p:nvSpPr>
        <p:spPr>
          <a:xfrm>
            <a:off x="609598" y="1371600"/>
            <a:ext cx="6347714" cy="3880773"/>
          </a:xfrm>
        </p:spPr>
        <p:txBody>
          <a:bodyPr>
            <a:normAutofit/>
          </a:bodyPr>
          <a:lstStyle/>
          <a:p>
            <a:r>
              <a:rPr lang="en-US" dirty="0"/>
              <a:t>Bike Officers complete a rigorous 32 hour Police course sanctioned by the International Police Mountain Bike Association, which was taught by UB Police through Erie County Law Enforcement Academy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23" y="3867149"/>
            <a:ext cx="3517624" cy="1181100"/>
          </a:xfrm>
          <a:prstGeom prst="rect">
            <a:avLst/>
          </a:prstGeom>
        </p:spPr>
      </p:pic>
      <p:pic>
        <p:nvPicPr>
          <p:cNvPr id="7" name="Picture 6"/>
          <p:cNvPicPr/>
          <p:nvPr/>
        </p:nvPicPr>
        <p:blipFill rotWithShape="1">
          <a:blip r:embed="rId3"/>
          <a:srcRect l="5545" t="13166" r="65848" b="18402"/>
          <a:stretch/>
        </p:blipFill>
        <p:spPr bwMode="auto">
          <a:xfrm>
            <a:off x="4267200" y="2590800"/>
            <a:ext cx="4319252" cy="33750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632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SAFETY BIKE PATROL</a:t>
            </a:r>
          </a:p>
        </p:txBody>
      </p:sp>
      <p:sp>
        <p:nvSpPr>
          <p:cNvPr id="3" name="Content Placeholder 2"/>
          <p:cNvSpPr>
            <a:spLocks noGrp="1"/>
          </p:cNvSpPr>
          <p:nvPr>
            <p:ph idx="1"/>
          </p:nvPr>
        </p:nvSpPr>
        <p:spPr>
          <a:xfrm>
            <a:off x="609598" y="1336213"/>
            <a:ext cx="6347714" cy="3880773"/>
          </a:xfrm>
        </p:spPr>
        <p:txBody>
          <a:bodyPr>
            <a:normAutofit/>
          </a:bodyPr>
          <a:lstStyle/>
          <a:p>
            <a:r>
              <a:rPr lang="en-US" dirty="0"/>
              <a:t>Other Police Agencies in Buffalo area take the same course. D’Youville had 4 Officers in the inaugural graduating class on June 20, 2016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276600"/>
            <a:ext cx="3517624" cy="1181100"/>
          </a:xfrm>
          <a:prstGeom prst="rect">
            <a:avLst/>
          </a:prstGeom>
        </p:spPr>
      </p:pic>
      <p:pic>
        <p:nvPicPr>
          <p:cNvPr id="6" name="Picture 5"/>
          <p:cNvPicPr/>
          <p:nvPr/>
        </p:nvPicPr>
        <p:blipFill rotWithShape="1">
          <a:blip r:embed="rId3"/>
          <a:srcRect l="4651" t="10877" r="63506" b="17567"/>
          <a:stretch/>
        </p:blipFill>
        <p:spPr bwMode="auto">
          <a:xfrm>
            <a:off x="3810000" y="2895600"/>
            <a:ext cx="4908550" cy="31029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6306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19418" y="609600"/>
            <a:ext cx="3836082" cy="1320800"/>
          </a:xfrm>
        </p:spPr>
        <p:txBody>
          <a:bodyPr>
            <a:normAutofit/>
          </a:bodyPr>
          <a:lstStyle/>
          <a:p>
            <a:r>
              <a:rPr lang="en-US" dirty="0"/>
              <a:t>CAMPUS SAFETY BIKE PATROL</a:t>
            </a:r>
          </a:p>
        </p:txBody>
      </p:sp>
      <p:pic>
        <p:nvPicPr>
          <p:cNvPr id="6" name="Picture 5"/>
          <p:cNvPicPr>
            <a:picLocks noChangeAspect="1"/>
          </p:cNvPicPr>
          <p:nvPr/>
        </p:nvPicPr>
        <p:blipFill rotWithShape="1">
          <a:blip r:embed="rId2" cstate="print">
            <a:alphaModFix/>
            <a:extLst>
              <a:ext uri="{28A0092B-C50C-407E-A947-70E740481C1C}">
                <a14:useLocalDpi xmlns:a14="http://schemas.microsoft.com/office/drawing/2010/main" val="0"/>
              </a:ext>
            </a:extLst>
          </a:blip>
          <a:srcRect t="21460" r="-2" b="29870"/>
          <a:stretch/>
        </p:blipFill>
        <p:spPr>
          <a:xfrm>
            <a:off x="381852" y="10"/>
            <a:ext cx="2638407"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4" name="Picture 3"/>
          <p:cNvPicPr>
            <a:picLocks noChangeAspect="1"/>
          </p:cNvPicPr>
          <p:nvPr/>
        </p:nvPicPr>
        <p:blipFill rotWithShape="1">
          <a:blip r:embed="rId3" cstate="print">
            <a:alphaModFix/>
            <a:extLst>
              <a:ext uri="{28A0092B-C50C-407E-A947-70E740481C1C}">
                <a14:useLocalDpi xmlns:a14="http://schemas.microsoft.com/office/drawing/2010/main" val="0"/>
              </a:ext>
            </a:extLst>
          </a:blip>
          <a:srcRect t="41492" r="-1" b="10000"/>
          <a:stretch/>
        </p:blipFill>
        <p:spPr>
          <a:xfrm>
            <a:off x="127249" y="2289183"/>
            <a:ext cx="2636117" cy="2273270"/>
          </a:xfrm>
          <a:custGeom>
            <a:avLst/>
            <a:gdLst/>
            <a:ahLst/>
            <a:cxnLst/>
            <a:rect l="l" t="t" r="r" b="b"/>
            <a:pathLst>
              <a:path w="3514822" h="2273270">
                <a:moveTo>
                  <a:pt x="338051" y="0"/>
                </a:moveTo>
                <a:lnTo>
                  <a:pt x="3514822" y="0"/>
                </a:lnTo>
                <a:lnTo>
                  <a:pt x="3175264" y="2273270"/>
                </a:lnTo>
                <a:lnTo>
                  <a:pt x="0" y="2273270"/>
                </a:lnTo>
                <a:close/>
              </a:path>
            </a:pathLst>
          </a:custGeom>
        </p:spPr>
      </p:pic>
      <p:pic>
        <p:nvPicPr>
          <p:cNvPr id="5" name="Picture 4"/>
          <p:cNvPicPr>
            <a:picLocks noChangeAspect="1"/>
          </p:cNvPicPr>
          <p:nvPr/>
        </p:nvPicPr>
        <p:blipFill rotWithShape="1">
          <a:blip r:embed="rId4" cstate="print">
            <a:alphaModFix/>
            <a:extLst>
              <a:ext uri="{28A0092B-C50C-407E-A947-70E740481C1C}">
                <a14:useLocalDpi xmlns:a14="http://schemas.microsoft.com/office/drawing/2010/main" val="0"/>
              </a:ext>
            </a:extLst>
          </a:blip>
          <a:srcRect t="15766" r="-2" b="32997"/>
          <a:stretch/>
        </p:blipFill>
        <p:spPr>
          <a:xfrm>
            <a:off x="-7974" y="4565636"/>
            <a:ext cx="2516671"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11" name="Isosceles Triangle 30">
            <a:extLst>
              <a:ext uri="{FF2B5EF4-FFF2-40B4-BE49-F238E27FC236}">
                <a16:creationId xmlns:a16="http://schemas.microsoft.com/office/drawing/2014/main" id="{601DBFE7-59F3-41F8-BC4E-83FB08639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975" y="0"/>
            <a:ext cx="63194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a:extLst>
              <a:ext uri="{FF2B5EF4-FFF2-40B4-BE49-F238E27FC236}">
                <a16:creationId xmlns:a16="http://schemas.microsoft.com/office/drawing/2014/main" id="{95AC3254-FB46-4BDF-B7F2-2D039653A3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2924" y="2282818"/>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6280CF-E187-4C89-97A6-CE354B2775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2022" y="4565636"/>
            <a:ext cx="24045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Isosceles Triangle 30">
            <a:extLst>
              <a:ext uri="{FF2B5EF4-FFF2-40B4-BE49-F238E27FC236}">
                <a16:creationId xmlns:a16="http://schemas.microsoft.com/office/drawing/2014/main" id="{AB636136-2572-47F5-B45E-4AE6AD867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727"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3119418" y="2160589"/>
            <a:ext cx="3836082" cy="3880773"/>
          </a:xfrm>
        </p:spPr>
        <p:txBody>
          <a:bodyPr>
            <a:normAutofit/>
          </a:bodyPr>
          <a:lstStyle/>
          <a:p>
            <a:r>
              <a:rPr lang="en-US" dirty="0"/>
              <a:t>Bike are fully equipped heavy duty Police Bikes with lights, sirens, First Aid gear, and wireless equipment!</a:t>
            </a:r>
          </a:p>
        </p:txBody>
      </p:sp>
    </p:spTree>
    <p:extLst>
      <p:ext uri="{BB962C8B-B14F-4D97-AF65-F5344CB8AC3E}">
        <p14:creationId xmlns:p14="http://schemas.microsoft.com/office/powerpoint/2010/main" val="124760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676400"/>
            <a:ext cx="7010400" cy="3970318"/>
          </a:xfrm>
          <a:prstGeom prst="rect">
            <a:avLst/>
          </a:prstGeom>
          <a:noFill/>
        </p:spPr>
        <p:txBody>
          <a:bodyPr wrap="square" rtlCol="0">
            <a:spAutoFit/>
          </a:bodyPr>
          <a:lstStyle/>
          <a:p>
            <a:r>
              <a:rPr lang="en-US" b="1" i="1" dirty="0"/>
              <a:t>OVERVIEW</a:t>
            </a:r>
            <a:endParaRPr lang="en-US" dirty="0"/>
          </a:p>
          <a:p>
            <a:endParaRPr lang="en-US" dirty="0"/>
          </a:p>
          <a:p>
            <a:pPr marL="285750" indent="-285750">
              <a:buFont typeface="Arial" panose="020B0604020202020204" pitchFamily="34" charset="0"/>
              <a:buChar char="•"/>
            </a:pPr>
            <a:r>
              <a:rPr lang="en-US" dirty="0"/>
              <a:t>D’Youville Campus Safety falls under the Operations Department.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Director of Campus Safety meets weekly with the Operations team and bi-weekly with the Associate Vice President (AVP) of Operations.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Director of Campus Safety is an active member of numerous committees such as the Emergency Planning Committee, </a:t>
            </a:r>
            <a:r>
              <a:rPr lang="en-US" dirty="0" err="1"/>
              <a:t>Clery</a:t>
            </a:r>
            <a:r>
              <a:rPr lang="en-US" dirty="0"/>
              <a:t> Collaboration Team, Threat Assessment Team as well as other Administrative key committees to keep the campus safe.</a:t>
            </a:r>
          </a:p>
        </p:txBody>
      </p:sp>
    </p:spTree>
    <p:extLst>
      <p:ext uri="{BB962C8B-B14F-4D97-AF65-F5344CB8AC3E}">
        <p14:creationId xmlns:p14="http://schemas.microsoft.com/office/powerpoint/2010/main" val="2073377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245" r="4924" b="-2"/>
          <a:stretch/>
        </p:blipFill>
        <p:spPr bwMode="auto">
          <a:xfrm>
            <a:off x="3202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07999" y="609600"/>
            <a:ext cx="2888343" cy="1320800"/>
          </a:xfrm>
        </p:spPr>
        <p:txBody>
          <a:bodyPr>
            <a:normAutofit/>
          </a:bodyPr>
          <a:lstStyle/>
          <a:p>
            <a:pPr>
              <a:lnSpc>
                <a:spcPct val="90000"/>
              </a:lnSpc>
            </a:pPr>
            <a:r>
              <a:rPr lang="en-US" sz="2800"/>
              <a:t>CAMPUS SAFETY BIKE PATROL</a:t>
            </a:r>
          </a:p>
        </p:txBody>
      </p:sp>
      <p:sp>
        <p:nvSpPr>
          <p:cNvPr id="3" name="Content Placeholder 2"/>
          <p:cNvSpPr>
            <a:spLocks noGrp="1"/>
          </p:cNvSpPr>
          <p:nvPr>
            <p:ph idx="1"/>
          </p:nvPr>
        </p:nvSpPr>
        <p:spPr>
          <a:xfrm>
            <a:off x="508000" y="2160589"/>
            <a:ext cx="2888342" cy="3880773"/>
          </a:xfrm>
        </p:spPr>
        <p:txBody>
          <a:bodyPr>
            <a:normAutofit/>
          </a:bodyPr>
          <a:lstStyle/>
          <a:p>
            <a:r>
              <a:rPr lang="en-US" dirty="0"/>
              <a:t>Bikes are on patrol between 8am-6 pm daily </a:t>
            </a:r>
          </a:p>
          <a:p>
            <a:r>
              <a:rPr lang="en-US" dirty="0"/>
              <a:t>BP responds quick, sees more, deters more and covers more area..</a:t>
            </a:r>
          </a:p>
        </p:txBody>
      </p:sp>
      <p:cxnSp>
        <p:nvCxnSpPr>
          <p:cNvPr id="2055" name="Straight Connector 205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57" name="Straight Connector 205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3"/>
            <a:ext cx="357266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5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1"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49" y="3048000"/>
            <a:ext cx="2444751"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4"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6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49"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7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49" y="3589867"/>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4378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1" end="1"/>
                                            </p:txEl>
                                          </p:spTgt>
                                        </p:tgtEl>
                                      </p:cBhvr>
                                    </p:animEffect>
                                    <p:animScale>
                                      <p:cBhvr>
                                        <p:cTn id="12"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REDBUS</a:t>
            </a:r>
          </a:p>
        </p:txBody>
      </p:sp>
      <p:pic>
        <p:nvPicPr>
          <p:cNvPr id="5" name="Picture 4">
            <a:extLst>
              <a:ext uri="{FF2B5EF4-FFF2-40B4-BE49-F238E27FC236}">
                <a16:creationId xmlns:a16="http://schemas.microsoft.com/office/drawing/2014/main" id="{FEA15161-85D2-4EAF-843B-4EAA6B22C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4572000"/>
            <a:ext cx="5309306" cy="2184400"/>
          </a:xfrm>
          <a:prstGeom prst="rect">
            <a:avLst/>
          </a:prstGeom>
        </p:spPr>
      </p:pic>
      <p:sp>
        <p:nvSpPr>
          <p:cNvPr id="3" name="Content Placeholder 2"/>
          <p:cNvSpPr>
            <a:spLocks noGrp="1"/>
          </p:cNvSpPr>
          <p:nvPr>
            <p:ph idx="1"/>
          </p:nvPr>
        </p:nvSpPr>
        <p:spPr>
          <a:xfrm>
            <a:off x="301752" y="1527048"/>
            <a:ext cx="6937248" cy="4645152"/>
          </a:xfrm>
        </p:spPr>
        <p:txBody>
          <a:bodyPr>
            <a:normAutofit/>
          </a:bodyPr>
          <a:lstStyle/>
          <a:p>
            <a:pPr marL="0" indent="0">
              <a:buNone/>
            </a:pPr>
            <a:r>
              <a:rPr lang="en-US" sz="2400" dirty="0"/>
              <a:t>Want to stay warm and get door-to-door service to get to your classes? Look no further than the DYU RedBus</a:t>
            </a:r>
          </a:p>
          <a:p>
            <a:r>
              <a:rPr lang="en-US" dirty="0"/>
              <a:t>DYU Campus Safety spearheaded the planning of, and oversees the D’Youville University Campus Shuttle called </a:t>
            </a:r>
            <a:r>
              <a:rPr lang="en-US" dirty="0">
                <a:solidFill>
                  <a:srgbClr val="FF0000"/>
                </a:solidFill>
              </a:rPr>
              <a:t>“RedBus” </a:t>
            </a:r>
          </a:p>
          <a:p>
            <a:r>
              <a:rPr lang="en-US" dirty="0" err="1"/>
              <a:t>D'Youville's</a:t>
            </a:r>
            <a:r>
              <a:rPr lang="en-US" dirty="0"/>
              <a:t> free shuttle service operates 7a-7p M-F, when the college is open, and helps students commute from free parking lots and travel throughout our compact campus. </a:t>
            </a:r>
          </a:p>
          <a:p>
            <a:r>
              <a:rPr lang="en-US" dirty="0"/>
              <a:t>Your D'Youville ID is all you will need to catch a lift on the “</a:t>
            </a:r>
            <a:r>
              <a:rPr lang="en-US" dirty="0">
                <a:solidFill>
                  <a:srgbClr val="FF0000"/>
                </a:solidFill>
              </a:rPr>
              <a:t>RedBus”</a:t>
            </a:r>
            <a:r>
              <a:rPr lang="en-US" dirty="0"/>
              <a:t>. </a:t>
            </a:r>
          </a:p>
        </p:txBody>
      </p:sp>
    </p:spTree>
    <p:extLst>
      <p:ext uri="{BB962C8B-B14F-4D97-AF65-F5344CB8AC3E}">
        <p14:creationId xmlns:p14="http://schemas.microsoft.com/office/powerpoint/2010/main" val="29691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2" end="2"/>
                                            </p:txEl>
                                          </p:spTgt>
                                        </p:tgtEl>
                                      </p:cBhvr>
                                    </p:animEffect>
                                    <p:animScale>
                                      <p:cBhvr>
                                        <p:cTn id="12" dur="250" autoRev="1" fill="hold"/>
                                        <p:tgtEl>
                                          <p:spTgt spid="3">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xEl>
                                              <p:pRg st="3" end="3"/>
                                            </p:txEl>
                                          </p:spTgt>
                                        </p:tgtEl>
                                      </p:cBhvr>
                                    </p:animEffect>
                                    <p:animScale>
                                      <p:cBhvr>
                                        <p:cTn id="17"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THE REDBUS</a:t>
            </a:r>
          </a:p>
        </p:txBody>
      </p:sp>
      <p:sp>
        <p:nvSpPr>
          <p:cNvPr id="3" name="Content Placeholder 2"/>
          <p:cNvSpPr>
            <a:spLocks noGrp="1"/>
          </p:cNvSpPr>
          <p:nvPr>
            <p:ph idx="1"/>
          </p:nvPr>
        </p:nvSpPr>
        <p:spPr>
          <a:xfrm>
            <a:off x="301752" y="1527048"/>
            <a:ext cx="6937248" cy="4111752"/>
          </a:xfrm>
        </p:spPr>
        <p:txBody>
          <a:bodyPr>
            <a:normAutofit/>
          </a:bodyPr>
          <a:lstStyle/>
          <a:p>
            <a:pPr marL="0" indent="0">
              <a:buNone/>
            </a:pPr>
            <a:r>
              <a:rPr lang="en-US" sz="2800" dirty="0"/>
              <a:t>FEATURES</a:t>
            </a:r>
          </a:p>
          <a:p>
            <a:r>
              <a:rPr lang="en-US" dirty="0"/>
              <a:t>Designated stops throughout the D'Youville campus.</a:t>
            </a:r>
          </a:p>
          <a:p>
            <a:r>
              <a:rPr lang="en-US" dirty="0"/>
              <a:t>Times and shuttle tracking available in the ‌RedBus Tracker</a:t>
            </a:r>
          </a:p>
          <a:p>
            <a:r>
              <a:rPr lang="en-US" dirty="0"/>
              <a:t>Free service to the entire D'Youville community — just show your DYU ID.</a:t>
            </a:r>
          </a:p>
          <a:p>
            <a:r>
              <a:rPr lang="en-US" dirty="0"/>
              <a:t>RedBus transportation began operations in 2019. </a:t>
            </a:r>
          </a:p>
          <a:p>
            <a:r>
              <a:rPr lang="en-US" dirty="0"/>
              <a:t>RedBus operates 7a-7p Monday-Friday (when University is open)</a:t>
            </a:r>
          </a:p>
        </p:txBody>
      </p:sp>
      <p:pic>
        <p:nvPicPr>
          <p:cNvPr id="10" name="Picture 9">
            <a:extLst>
              <a:ext uri="{FF2B5EF4-FFF2-40B4-BE49-F238E27FC236}">
                <a16:creationId xmlns:a16="http://schemas.microsoft.com/office/drawing/2014/main" id="{16492459-2EB2-4A9A-BB06-6744DF9CF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392630"/>
            <a:ext cx="5309306" cy="2184400"/>
          </a:xfrm>
          <a:prstGeom prst="rect">
            <a:avLst/>
          </a:prstGeom>
        </p:spPr>
      </p:pic>
    </p:spTree>
    <p:extLst>
      <p:ext uri="{BB962C8B-B14F-4D97-AF65-F5344CB8AC3E}">
        <p14:creationId xmlns:p14="http://schemas.microsoft.com/office/powerpoint/2010/main" val="139406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3">
                                            <p:txEl>
                                              <p:pRg st="1" end="1"/>
                                            </p:txEl>
                                          </p:spTgt>
                                        </p:tgtEl>
                                      </p:cBhvr>
                                    </p:animEffect>
                                    <p:animScale>
                                      <p:cBhvr>
                                        <p:cTn id="12" dur="250" autoRev="1" fill="hold"/>
                                        <p:tgtEl>
                                          <p:spTgt spid="3">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3">
                                            <p:txEl>
                                              <p:pRg st="2" end="2"/>
                                            </p:txEl>
                                          </p:spTgt>
                                        </p:tgtEl>
                                      </p:cBhvr>
                                    </p:animEffect>
                                    <p:animScale>
                                      <p:cBhvr>
                                        <p:cTn id="17" dur="250" autoRev="1" fill="hold"/>
                                        <p:tgtEl>
                                          <p:spTgt spid="3">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3">
                                            <p:txEl>
                                              <p:pRg st="3" end="3"/>
                                            </p:txEl>
                                          </p:spTgt>
                                        </p:tgtEl>
                                      </p:cBhvr>
                                    </p:animEffect>
                                    <p:animScale>
                                      <p:cBhvr>
                                        <p:cTn id="22" dur="250" autoRev="1" fill="hold"/>
                                        <p:tgtEl>
                                          <p:spTgt spid="3">
                                            <p:txEl>
                                              <p:pRg st="3" end="3"/>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3">
                                            <p:txEl>
                                              <p:pRg st="4" end="4"/>
                                            </p:txEl>
                                          </p:spTgt>
                                        </p:tgtEl>
                                      </p:cBhvr>
                                    </p:animEffect>
                                    <p:animScale>
                                      <p:cBhvr>
                                        <p:cTn id="27" dur="250" autoRev="1" fill="hold"/>
                                        <p:tgtEl>
                                          <p:spTgt spid="3">
                                            <p:txEl>
                                              <p:pRg st="4" end="4"/>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3">
                                            <p:txEl>
                                              <p:pRg st="5" end="5"/>
                                            </p:txEl>
                                          </p:spTgt>
                                        </p:tgtEl>
                                      </p:cBhvr>
                                    </p:animEffect>
                                    <p:animScale>
                                      <p:cBhvr>
                                        <p:cTn id="32" dur="250" autoRev="1" fill="hold"/>
                                        <p:tgtEl>
                                          <p:spTgt spid="3">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F697760-0A08-49A6-8FC6-8DB053DE065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25" b="11029"/>
          <a:stretch/>
        </p:blipFill>
        <p:spPr>
          <a:xfrm>
            <a:off x="2205182" y="46182"/>
            <a:ext cx="4724400" cy="6705600"/>
          </a:xfrm>
        </p:spPr>
      </p:pic>
    </p:spTree>
    <p:extLst>
      <p:ext uri="{BB962C8B-B14F-4D97-AF65-F5344CB8AC3E}">
        <p14:creationId xmlns:p14="http://schemas.microsoft.com/office/powerpoint/2010/main" val="2779146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2BC98-841E-4989-AE74-36462C6FAB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45"/>
          <a:stretch/>
        </p:blipFill>
        <p:spPr>
          <a:xfrm>
            <a:off x="1905000" y="76200"/>
            <a:ext cx="5299364" cy="6553200"/>
          </a:xfrm>
          <a:prstGeom prst="rect">
            <a:avLst/>
          </a:prstGeom>
        </p:spPr>
      </p:pic>
    </p:spTree>
    <p:extLst>
      <p:ext uri="{BB962C8B-B14F-4D97-AF65-F5344CB8AC3E}">
        <p14:creationId xmlns:p14="http://schemas.microsoft.com/office/powerpoint/2010/main" val="2859325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THE REDBUS</a:t>
            </a:r>
          </a:p>
        </p:txBody>
      </p:sp>
      <p:pic>
        <p:nvPicPr>
          <p:cNvPr id="6" name="Picture 5">
            <a:extLst>
              <a:ext uri="{FF2B5EF4-FFF2-40B4-BE49-F238E27FC236}">
                <a16:creationId xmlns:a16="http://schemas.microsoft.com/office/drawing/2014/main" id="{B6C61129-0915-444C-95E1-521999921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071" y="4114800"/>
            <a:ext cx="6313077" cy="2597380"/>
          </a:xfrm>
          <a:prstGeom prst="rect">
            <a:avLst/>
          </a:prstGeom>
        </p:spPr>
      </p:pic>
      <p:sp>
        <p:nvSpPr>
          <p:cNvPr id="3" name="Content Placeholder 2"/>
          <p:cNvSpPr>
            <a:spLocks noGrp="1"/>
          </p:cNvSpPr>
          <p:nvPr>
            <p:ph idx="1"/>
          </p:nvPr>
        </p:nvSpPr>
        <p:spPr>
          <a:xfrm>
            <a:off x="301752" y="1527048"/>
            <a:ext cx="6937248" cy="4111752"/>
          </a:xfrm>
        </p:spPr>
        <p:txBody>
          <a:bodyPr>
            <a:normAutofit/>
          </a:bodyPr>
          <a:lstStyle/>
          <a:p>
            <a:pPr marL="0" indent="0">
              <a:buNone/>
            </a:pPr>
            <a:r>
              <a:rPr lang="en-US" sz="3300" dirty="0"/>
              <a:t>SHAREPOINT LINKS</a:t>
            </a:r>
          </a:p>
          <a:p>
            <a:pPr marL="0" indent="0">
              <a:buNone/>
            </a:pPr>
            <a:r>
              <a:rPr lang="en-US" sz="3600" dirty="0">
                <a:hlinkClick r:id="rId3"/>
              </a:rPr>
              <a:t>Red-Bus-Poster.pdf</a:t>
            </a:r>
            <a:endParaRPr lang="en-US" sz="3600" dirty="0"/>
          </a:p>
          <a:p>
            <a:pPr marL="0" indent="0">
              <a:buNone/>
            </a:pPr>
            <a:endParaRPr lang="en-US" sz="3600" dirty="0"/>
          </a:p>
          <a:p>
            <a:pPr marL="0" indent="0">
              <a:buNone/>
            </a:pPr>
            <a:r>
              <a:rPr lang="en-US" sz="3600" dirty="0">
                <a:hlinkClick r:id="rId4"/>
              </a:rPr>
              <a:t>Shuttle-Stop-Info[1].pdf</a:t>
            </a:r>
            <a:endParaRPr lang="en-US" sz="3600" dirty="0"/>
          </a:p>
          <a:p>
            <a:pPr marL="0" indent="0">
              <a:buNone/>
            </a:pPr>
            <a:endParaRPr lang="en-US" sz="3300" dirty="0"/>
          </a:p>
        </p:txBody>
      </p:sp>
      <p:pic>
        <p:nvPicPr>
          <p:cNvPr id="9" name="Picture 8">
            <a:extLst>
              <a:ext uri="{FF2B5EF4-FFF2-40B4-BE49-F238E27FC236}">
                <a16:creationId xmlns:a16="http://schemas.microsoft.com/office/drawing/2014/main" id="{F897FD53-8599-4E01-8899-DA7C923C2A10}"/>
              </a:ext>
            </a:extLst>
          </p:cNvPr>
          <p:cNvPicPr>
            <a:picLocks noChangeAspect="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3751903" y="446741"/>
            <a:ext cx="2895600" cy="1035648"/>
          </a:xfrm>
          <a:prstGeom prst="rect">
            <a:avLst/>
          </a:prstGeom>
        </p:spPr>
      </p:pic>
    </p:spTree>
    <p:extLst>
      <p:ext uri="{BB962C8B-B14F-4D97-AF65-F5344CB8AC3E}">
        <p14:creationId xmlns:p14="http://schemas.microsoft.com/office/powerpoint/2010/main" val="10708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2286000"/>
            <a:ext cx="7010400" cy="2677656"/>
          </a:xfrm>
          <a:prstGeom prst="rect">
            <a:avLst/>
          </a:prstGeom>
          <a:noFill/>
        </p:spPr>
        <p:txBody>
          <a:bodyPr wrap="square" rtlCol="0">
            <a:spAutoFit/>
          </a:bodyPr>
          <a:lstStyle/>
          <a:p>
            <a:r>
              <a:rPr lang="en-US" b="1" i="1" dirty="0"/>
              <a:t>OVERVIEW</a:t>
            </a:r>
            <a:endParaRPr lang="en-US" dirty="0"/>
          </a:p>
          <a:p>
            <a:r>
              <a:rPr lang="en-US" dirty="0"/>
              <a:t> </a:t>
            </a:r>
          </a:p>
          <a:p>
            <a:pPr marL="285750" indent="-285750">
              <a:buFont typeface="Arial" panose="020B0604020202020204" pitchFamily="34" charset="0"/>
              <a:buChar char="•"/>
            </a:pPr>
            <a:r>
              <a:rPr lang="en-US" dirty="0"/>
              <a:t>D’Youville University continues year after year to have one of, if not the, lowest incident rates and severity of crime on campus of all Western New York Colleges and Universities**. This is an achievement to be proud of.</a:t>
            </a:r>
          </a:p>
          <a:p>
            <a:r>
              <a:rPr lang="en-US" sz="1200" dirty="0"/>
              <a:t>	** Data Reference: US Department of Education. “Campus Safety &amp; Security Survey” 	</a:t>
            </a:r>
            <a:r>
              <a:rPr lang="en-US" sz="1200" dirty="0">
                <a:hlinkClick r:id="rId2"/>
              </a:rPr>
              <a:t>https://ope.ed.gov/campussafety/#/</a:t>
            </a:r>
            <a:endParaRPr lang="en-US" sz="1200" dirty="0"/>
          </a:p>
          <a:p>
            <a:endParaRPr lang="en-US" dirty="0"/>
          </a:p>
          <a:p>
            <a:endParaRPr lang="en-US" dirty="0"/>
          </a:p>
        </p:txBody>
      </p:sp>
    </p:spTree>
    <p:extLst>
      <p:ext uri="{BB962C8B-B14F-4D97-AF65-F5344CB8AC3E}">
        <p14:creationId xmlns:p14="http://schemas.microsoft.com/office/powerpoint/2010/main" val="805942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676400"/>
            <a:ext cx="7010400" cy="2862322"/>
          </a:xfrm>
          <a:prstGeom prst="rect">
            <a:avLst/>
          </a:prstGeom>
          <a:noFill/>
        </p:spPr>
        <p:txBody>
          <a:bodyPr wrap="square" rtlCol="0">
            <a:spAutoFit/>
          </a:bodyPr>
          <a:lstStyle/>
          <a:p>
            <a:endParaRPr lang="en-US" dirty="0"/>
          </a:p>
          <a:p>
            <a:r>
              <a:rPr lang="en-US" b="1" dirty="0"/>
              <a:t>WHO WE ARE </a:t>
            </a:r>
            <a:endParaRPr lang="en-US" dirty="0"/>
          </a:p>
          <a:p>
            <a:endParaRPr lang="en-US" dirty="0"/>
          </a:p>
          <a:p>
            <a:pPr marL="285750" indent="-285750">
              <a:buFont typeface="Arial" panose="020B0604020202020204" pitchFamily="34" charset="0"/>
              <a:buChar char="•"/>
            </a:pPr>
            <a:r>
              <a:rPr lang="en-US" dirty="0"/>
              <a:t>The Campus Safety Department at D’Youville University consists of approximately 25 full and part-time unarmed Officers.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Chief of DYU Campus Safety Department has over 27 years in Federal Law Enforcement and Private Security/Public Safety experience.</a:t>
            </a:r>
          </a:p>
        </p:txBody>
      </p:sp>
    </p:spTree>
    <p:extLst>
      <p:ext uri="{BB962C8B-B14F-4D97-AF65-F5344CB8AC3E}">
        <p14:creationId xmlns:p14="http://schemas.microsoft.com/office/powerpoint/2010/main" val="3337911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22B364-CEE6-45B4-9BB9-BCABB4954418}"/>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2" name="Rectangle 1"/>
          <p:cNvSpPr/>
          <p:nvPr/>
        </p:nvSpPr>
        <p:spPr>
          <a:xfrm>
            <a:off x="685800" y="1778098"/>
            <a:ext cx="6629400" cy="3970318"/>
          </a:xfrm>
          <a:prstGeom prst="rect">
            <a:avLst/>
          </a:prstGeom>
        </p:spPr>
        <p:txBody>
          <a:bodyPr wrap="square">
            <a:spAutoFit/>
          </a:bodyPr>
          <a:lstStyle/>
          <a:p>
            <a:r>
              <a:rPr lang="en-US" b="1" dirty="0"/>
              <a:t>WHO WE ARE </a:t>
            </a:r>
            <a:endParaRPr lang="en-US" dirty="0"/>
          </a:p>
          <a:p>
            <a:pPr marL="285750" indent="-285750">
              <a:buFont typeface="Arial" panose="020B0604020202020204" pitchFamily="34" charset="0"/>
              <a:buChar char="•"/>
            </a:pPr>
            <a:r>
              <a:rPr lang="en-US" dirty="0"/>
              <a:t>D'Youville University’s Campus Safety Department is a 24/7/365 operation that is comprised of Officers who are highly trained and extremely knowledgeable of the urban DYU campus environment.</a:t>
            </a:r>
          </a:p>
          <a:p>
            <a:endParaRPr lang="en-US" dirty="0"/>
          </a:p>
          <a:p>
            <a:pPr marL="285750" indent="-285750">
              <a:buFont typeface="Arial" panose="020B0604020202020204" pitchFamily="34" charset="0"/>
              <a:buChar char="•"/>
            </a:pPr>
            <a:r>
              <a:rPr lang="en-US" dirty="0"/>
              <a:t>The Campus Safety Department is headed by the Director of Campus Safety who oversees an Officers staff, acting as the operational Chief.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Chief Bova oversees the Captain, Lieutenants, Sergeants and the Officer Corps. </a:t>
            </a:r>
          </a:p>
          <a:p>
            <a:pPr marL="285750" indent="-285750">
              <a:buFont typeface="Arial" panose="020B0604020202020204" pitchFamily="34" charset="0"/>
              <a:buChar char="•"/>
            </a:pPr>
            <a:endParaRPr lang="en-US" dirty="0"/>
          </a:p>
          <a:p>
            <a:r>
              <a:rPr lang="en-US" dirty="0"/>
              <a:t> </a:t>
            </a:r>
          </a:p>
        </p:txBody>
      </p:sp>
      <p:pic>
        <p:nvPicPr>
          <p:cNvPr id="205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86200" y="5455253"/>
            <a:ext cx="3288128" cy="9654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3363481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BC163B-14BC-4481-AC11-95EB844FFE97}"/>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4" name="TextBox 3"/>
          <p:cNvSpPr txBox="1"/>
          <p:nvPr/>
        </p:nvSpPr>
        <p:spPr>
          <a:xfrm>
            <a:off x="533400" y="1676400"/>
            <a:ext cx="6705600" cy="4801314"/>
          </a:xfrm>
          <a:prstGeom prst="rect">
            <a:avLst/>
          </a:prstGeom>
          <a:noFill/>
        </p:spPr>
        <p:txBody>
          <a:bodyPr wrap="square" rtlCol="0">
            <a:spAutoFit/>
          </a:bodyPr>
          <a:lstStyle/>
          <a:p>
            <a:r>
              <a:rPr lang="en-US" b="1" i="1" dirty="0"/>
              <a:t>RESPONSIBILITIES/ SERVICES</a:t>
            </a:r>
            <a:endParaRPr lang="en-US" dirty="0"/>
          </a:p>
          <a:p>
            <a:r>
              <a:rPr lang="en-US" sz="1600" i="1" dirty="0"/>
              <a:t>Campus Safety should be contacted anytime criminal activity is witnessed or suspected.</a:t>
            </a:r>
          </a:p>
          <a:p>
            <a:r>
              <a:rPr lang="en-US" sz="1600" b="1" i="1" dirty="0">
                <a:solidFill>
                  <a:srgbClr val="FF0000"/>
                </a:solidFill>
              </a:rPr>
              <a:t>“If You See Something, Say something”</a:t>
            </a:r>
            <a:endParaRPr lang="en-US" sz="1600" b="1" dirty="0">
              <a:solidFill>
                <a:srgbClr val="FF0000"/>
              </a:solidFill>
            </a:endParaRPr>
          </a:p>
          <a:p>
            <a:r>
              <a:rPr lang="en-US" b="1" i="1" dirty="0"/>
              <a:t> </a:t>
            </a:r>
            <a:endParaRPr lang="en-US" dirty="0"/>
          </a:p>
          <a:p>
            <a:pPr marL="285750" lvl="0" indent="-285750">
              <a:buFont typeface="Arial" panose="020B0604020202020204" pitchFamily="34" charset="0"/>
              <a:buChar char="•"/>
            </a:pPr>
            <a:r>
              <a:rPr lang="en-US" b="1" dirty="0"/>
              <a:t>Access Control:</a:t>
            </a:r>
            <a:r>
              <a:rPr lang="en-US" dirty="0"/>
              <a:t> Campus Safety is in charge of the Campus-wide access control system for all external and internal swipe reader controlled doors. Campus ID cards are used as your “keys to the college” and are programmed accordingly for required access.</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b="1" dirty="0"/>
              <a:t>Alarm Response:</a:t>
            </a:r>
            <a:r>
              <a:rPr lang="en-US" dirty="0"/>
              <a:t> Officers respond to all campus alarms such as fire, burglar, window and panic alarms. In all cases of criminal activity on campus Officers will take action within the scope of the law in addition to calling local Law </a:t>
            </a:r>
            <a:r>
              <a:rPr lang="en-US" dirty="0" err="1"/>
              <a:t>Enforcment</a:t>
            </a:r>
            <a:r>
              <a:rPr lang="en-US" dirty="0"/>
              <a:t>- Buffalo Police. </a:t>
            </a:r>
          </a:p>
          <a:p>
            <a:pPr lvl="0"/>
            <a:endParaRPr lang="en-US" dirty="0"/>
          </a:p>
        </p:txBody>
      </p:sp>
    </p:spTree>
    <p:extLst>
      <p:ext uri="{BB962C8B-B14F-4D97-AF65-F5344CB8AC3E}">
        <p14:creationId xmlns:p14="http://schemas.microsoft.com/office/powerpoint/2010/main" val="347079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BC163B-14BC-4481-AC11-95EB844FFE97}"/>
              </a:ext>
            </a:extLst>
          </p:cNvPr>
          <p:cNvPicPr>
            <a:picLocks noChangeAspect="1"/>
          </p:cNvPicPr>
          <p:nvPr/>
        </p:nvPicPr>
        <p:blipFill>
          <a:blip r:embed="rId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667000" y="685800"/>
            <a:ext cx="3962400" cy="5474068"/>
          </a:xfrm>
          <a:prstGeom prst="rect">
            <a:avLst/>
          </a:prstGeom>
        </p:spPr>
      </p:pic>
      <p:sp>
        <p:nvSpPr>
          <p:cNvPr id="4" name="TextBox 3"/>
          <p:cNvSpPr txBox="1"/>
          <p:nvPr/>
        </p:nvSpPr>
        <p:spPr>
          <a:xfrm>
            <a:off x="685800" y="1371600"/>
            <a:ext cx="6629400" cy="3416320"/>
          </a:xfrm>
          <a:prstGeom prst="rect">
            <a:avLst/>
          </a:prstGeom>
          <a:noFill/>
        </p:spPr>
        <p:txBody>
          <a:bodyPr wrap="square" rtlCol="0">
            <a:spAutoFit/>
          </a:bodyPr>
          <a:lstStyle/>
          <a:p>
            <a:pPr lvl="0"/>
            <a:endParaRPr lang="en-US" dirty="0"/>
          </a:p>
          <a:p>
            <a:r>
              <a:rPr lang="en-US" b="1" i="1" dirty="0"/>
              <a:t>RESPONSIBILITIES/ SERVICES (cont.)</a:t>
            </a:r>
            <a:endParaRPr lang="en-US" dirty="0"/>
          </a:p>
          <a:p>
            <a:pPr lvl="0"/>
            <a:endParaRPr lang="en-US" dirty="0"/>
          </a:p>
          <a:p>
            <a:pPr marL="285750" lvl="0" indent="-285750">
              <a:buFont typeface="Arial" panose="020B0604020202020204" pitchFamily="34" charset="0"/>
              <a:buChar char="•"/>
            </a:pPr>
            <a:r>
              <a:rPr lang="en-US" b="1" dirty="0"/>
              <a:t>Patrols:</a:t>
            </a:r>
            <a:r>
              <a:rPr lang="en-US" dirty="0"/>
              <a:t> “Detect, deter, and report” is the mantra of any on-site Campus Safety staff. At DYU, Officers constantly patrol the campus via marked patrol vehicles, tactical bike patrol units, and foot patrols (inside &amp; outside). </a:t>
            </a:r>
          </a:p>
          <a:p>
            <a:pPr marL="285750" lvl="0" indent="-285750">
              <a:buFont typeface="Arial" panose="020B0604020202020204" pitchFamily="34" charset="0"/>
              <a:buChar char="•"/>
            </a:pPr>
            <a:endParaRPr lang="en-US" dirty="0"/>
          </a:p>
          <a:p>
            <a:pPr marL="285750" lvl="0" indent="-285750">
              <a:buFont typeface="Arial" panose="020B0604020202020204" pitchFamily="34" charset="0"/>
              <a:buChar char="•"/>
            </a:pPr>
            <a:r>
              <a:rPr lang="en-US" dirty="0"/>
              <a:t>Multiple Officers are committed to patrol the campus 24 </a:t>
            </a:r>
            <a:r>
              <a:rPr lang="en-US" dirty="0" err="1"/>
              <a:t>hrs</a:t>
            </a:r>
            <a:r>
              <a:rPr lang="en-US" dirty="0"/>
              <a:t>/day providing the much needed visibility and vigilance to deter criminal activity and keeping the campus safe.</a:t>
            </a:r>
          </a:p>
          <a:p>
            <a:r>
              <a:rPr lang="en-US" dirty="0"/>
              <a:t> </a:t>
            </a:r>
          </a:p>
        </p:txBody>
      </p:sp>
    </p:spTree>
    <p:extLst>
      <p:ext uri="{BB962C8B-B14F-4D97-AF65-F5344CB8AC3E}">
        <p14:creationId xmlns:p14="http://schemas.microsoft.com/office/powerpoint/2010/main" val="3738235073"/>
      </p:ext>
    </p:extLst>
  </p:cSld>
  <p:clrMapOvr>
    <a:masterClrMapping/>
  </p:clrMapOvr>
</p:sld>
</file>

<file path=ppt/theme/theme1.xml><?xml version="1.0" encoding="utf-8"?>
<a:theme xmlns:a="http://schemas.openxmlformats.org/drawingml/2006/main" name="Facet">
  <a:themeElements>
    <a:clrScheme name="Custom DYU">
      <a:dk1>
        <a:sysClr val="windowText" lastClr="000000"/>
      </a:dk1>
      <a:lt1>
        <a:sysClr val="window" lastClr="FFFFFF"/>
      </a:lt1>
      <a:dk2>
        <a:srgbClr val="454545"/>
      </a:dk2>
      <a:lt2>
        <a:srgbClr val="E0E0E0"/>
      </a:lt2>
      <a:accent1>
        <a:srgbClr val="000000"/>
      </a:accent1>
      <a:accent2>
        <a:srgbClr val="C00000"/>
      </a:accent2>
      <a:accent3>
        <a:srgbClr val="B91401"/>
      </a:accent3>
      <a:accent4>
        <a:srgbClr val="B91401"/>
      </a:accent4>
      <a:accent5>
        <a:srgbClr val="B91401"/>
      </a:accent5>
      <a:accent6>
        <a:srgbClr val="B91401"/>
      </a:accent6>
      <a:hlink>
        <a:srgbClr val="B91401"/>
      </a:hlink>
      <a:folHlink>
        <a:srgbClr val="B9140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D5088CC439CD43A4BE0F816AF705BD" ma:contentTypeVersion="13" ma:contentTypeDescription="Create a new document." ma:contentTypeScope="" ma:versionID="94e926be7963e723e32435730bfc4780">
  <xsd:schema xmlns:xsd="http://www.w3.org/2001/XMLSchema" xmlns:xs="http://www.w3.org/2001/XMLSchema" xmlns:p="http://schemas.microsoft.com/office/2006/metadata/properties" xmlns:ns3="cb48d88e-1c12-4f78-9f97-ef47e7914023" xmlns:ns4="885688f6-31c1-461e-8bdc-2a0e51564989" targetNamespace="http://schemas.microsoft.com/office/2006/metadata/properties" ma:root="true" ma:fieldsID="dd28d6b3e5c950783f878adbe988dffd" ns3:_="" ns4:_="">
    <xsd:import namespace="cb48d88e-1c12-4f78-9f97-ef47e7914023"/>
    <xsd:import namespace="885688f6-31c1-461e-8bdc-2a0e5156498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LengthInSeconds"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8d88e-1c12-4f78-9f97-ef47e79140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5688f6-31c1-461e-8bdc-2a0e5156498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13DE9A-6400-4780-AB8D-27E40769E1CE}">
  <ds:schemaRefs>
    <ds:schemaRef ds:uri="http://schemas.microsoft.com/sharepoint/v3/contenttype/forms"/>
  </ds:schemaRefs>
</ds:datastoreItem>
</file>

<file path=customXml/itemProps2.xml><?xml version="1.0" encoding="utf-8"?>
<ds:datastoreItem xmlns:ds="http://schemas.openxmlformats.org/officeDocument/2006/customXml" ds:itemID="{58B09413-DB26-4C1E-B20B-03C4F03CB930}">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85688f6-31c1-461e-8bdc-2a0e51564989"/>
    <ds:schemaRef ds:uri="cb48d88e-1c12-4f78-9f97-ef47e7914023"/>
    <ds:schemaRef ds:uri="http://www.w3.org/XML/1998/namespace"/>
    <ds:schemaRef ds:uri="http://purl.org/dc/dcmitype/"/>
  </ds:schemaRefs>
</ds:datastoreItem>
</file>

<file path=customXml/itemProps3.xml><?xml version="1.0" encoding="utf-8"?>
<ds:datastoreItem xmlns:ds="http://schemas.openxmlformats.org/officeDocument/2006/customXml" ds:itemID="{7B33FE92-C391-4685-92A1-57AC242AB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8d88e-1c12-4f78-9f97-ef47e7914023"/>
    <ds:schemaRef ds:uri="885688f6-31c1-461e-8bdc-2a0e515649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1944</TotalTime>
  <Words>1615</Words>
  <Application>Microsoft Office PowerPoint</Application>
  <PresentationFormat>On-screen Show (4:3)</PresentationFormat>
  <Paragraphs>217</Paragraphs>
  <Slides>45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Arial Black</vt:lpstr>
      <vt:lpstr>Calibri</vt:lpstr>
      <vt:lpstr>Impact</vt:lpstr>
      <vt:lpstr>Monotype Corsiva</vt:lpstr>
      <vt:lpstr>Trebuchet MS</vt:lpstr>
      <vt:lpstr>Wingdings 3</vt:lpstr>
      <vt:lpstr>Facet</vt:lpstr>
      <vt:lpstr> Department of Campus Safety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DEPARTMENT SPECIFICS</vt:lpstr>
      <vt:lpstr>CAMPUS SAFETY DEPARTMENT KEY FEATURE</vt:lpstr>
      <vt:lpstr>CAMPUS SAFETY DEPARTMENT KEY FEATURE  </vt:lpstr>
      <vt:lpstr>CAMPUS SAFETY ROAD PATROL “TO PROTECT AND SERVE”</vt:lpstr>
      <vt:lpstr>CAMPUS SAFETY ROAD PATROL - “TO PROTECT AND SERVE” </vt:lpstr>
      <vt:lpstr>CAMPUS SAFETY ROAD PATROL - “TO PROTECT AND SERVE” </vt:lpstr>
      <vt:lpstr>CAMPUS SAFETY ROAD PATROL</vt:lpstr>
      <vt:lpstr>CAMPUS SAFETY ROAD PATROL</vt:lpstr>
      <vt:lpstr>CAMPUS SAFETY ROAD PATROL</vt:lpstr>
      <vt:lpstr>CAMPUS SAFETY ROAD PATROL- FORD TELEMATICS</vt:lpstr>
      <vt:lpstr>CAMPUS SAFETY ROAD PATROL- FORD TELEMATICS</vt:lpstr>
      <vt:lpstr>CAMPUS SAFETY BIKE PATROL</vt:lpstr>
      <vt:lpstr>CAMPUS SAFETY BIKE PATROL</vt:lpstr>
      <vt:lpstr>CAMPUS SAFETY BIKE PATROL</vt:lpstr>
      <vt:lpstr>CAMPUS SAFETY BIKE PATROL</vt:lpstr>
      <vt:lpstr>CAMPUS SAFETY BIKE PATROL</vt:lpstr>
      <vt:lpstr>THE REDBUS</vt:lpstr>
      <vt:lpstr>THE REDBUS</vt:lpstr>
      <vt:lpstr>PowerPoint Presentation</vt:lpstr>
      <vt:lpstr>PowerPoint Presentation</vt:lpstr>
      <vt:lpstr>THE REDBUS</vt:lpstr>
    </vt:vector>
  </TitlesOfParts>
  <Company>D'Youville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D’Youville Campus Security Operations</dc:title>
  <dc:creator>Keith J Bova</dc:creator>
  <cp:lastModifiedBy>Rossi, Katherine</cp:lastModifiedBy>
  <cp:revision>79</cp:revision>
  <dcterms:created xsi:type="dcterms:W3CDTF">2016-08-04T16:14:37Z</dcterms:created>
  <dcterms:modified xsi:type="dcterms:W3CDTF">2022-07-22T11:57:33Z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0x0101000FD5088CC439CD43A4BE0F816AF705BD</vt:lpwstr>
  </property>
</Properties>
</file>